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7" r:id="rId1"/>
  </p:sldMasterIdLst>
  <p:notesMasterIdLst>
    <p:notesMasterId r:id="rId47"/>
  </p:notesMasterIdLst>
  <p:sldIdLst>
    <p:sldId id="305" r:id="rId2"/>
    <p:sldId id="297" r:id="rId3"/>
    <p:sldId id="260" r:id="rId4"/>
    <p:sldId id="306" r:id="rId5"/>
    <p:sldId id="307" r:id="rId6"/>
    <p:sldId id="261" r:id="rId7"/>
    <p:sldId id="257" r:id="rId8"/>
    <p:sldId id="301" r:id="rId9"/>
    <p:sldId id="262" r:id="rId10"/>
    <p:sldId id="302" r:id="rId11"/>
    <p:sldId id="308" r:id="rId12"/>
    <p:sldId id="309" r:id="rId13"/>
    <p:sldId id="310" r:id="rId14"/>
    <p:sldId id="265" r:id="rId15"/>
    <p:sldId id="303" r:id="rId16"/>
    <p:sldId id="264" r:id="rId17"/>
    <p:sldId id="311" r:id="rId18"/>
    <p:sldId id="263" r:id="rId19"/>
    <p:sldId id="267" r:id="rId20"/>
    <p:sldId id="304" r:id="rId21"/>
    <p:sldId id="268" r:id="rId22"/>
    <p:sldId id="269" r:id="rId23"/>
    <p:sldId id="266" r:id="rId24"/>
    <p:sldId id="272" r:id="rId25"/>
    <p:sldId id="274" r:id="rId26"/>
    <p:sldId id="276" r:id="rId27"/>
    <p:sldId id="277" r:id="rId28"/>
    <p:sldId id="278" r:id="rId29"/>
    <p:sldId id="279" r:id="rId30"/>
    <p:sldId id="312" r:id="rId31"/>
    <p:sldId id="313" r:id="rId32"/>
    <p:sldId id="280" r:id="rId33"/>
    <p:sldId id="281" r:id="rId34"/>
    <p:sldId id="282" r:id="rId35"/>
    <p:sldId id="283" r:id="rId36"/>
    <p:sldId id="275" r:id="rId37"/>
    <p:sldId id="284" r:id="rId38"/>
    <p:sldId id="293" r:id="rId39"/>
    <p:sldId id="292" r:id="rId40"/>
    <p:sldId id="294" r:id="rId41"/>
    <p:sldId id="286" r:id="rId42"/>
    <p:sldId id="287" r:id="rId43"/>
    <p:sldId id="290" r:id="rId44"/>
    <p:sldId id="300" r:id="rId45"/>
    <p:sldId id="299" r:id="rId4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5F978D"/>
    <a:srgbClr val="D57A15"/>
    <a:srgbClr val="7B7ABB"/>
    <a:srgbClr val="0000CC"/>
    <a:srgbClr val="339966"/>
    <a:srgbClr val="0066FF"/>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87" autoAdjust="0"/>
    <p:restoredTop sz="94693" autoAdjust="0"/>
  </p:normalViewPr>
  <p:slideViewPr>
    <p:cSldViewPr>
      <p:cViewPr varScale="1">
        <p:scale>
          <a:sx n="70" d="100"/>
          <a:sy n="70" d="100"/>
        </p:scale>
        <p:origin x="1314" y="72"/>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notesViewPr>
    <p:cSldViewPr>
      <p:cViewPr varScale="1">
        <p:scale>
          <a:sx n="101" d="100"/>
          <a:sy n="101" d="100"/>
        </p:scale>
        <p:origin x="3552"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defRPr>
            </a:lvl1pPr>
          </a:lstStyle>
          <a:p>
            <a:pPr>
              <a:defRPr/>
            </a:pPr>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US"/>
          </a:p>
        </p:txBody>
      </p:sp>
      <p:sp>
        <p:nvSpPr>
          <p:cNvPr id="4710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defRPr>
            </a:lvl1pPr>
          </a:lstStyle>
          <a:p>
            <a:pPr>
              <a:defRPr/>
            </a:pPr>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A2A1521-2AFD-4EF9-A3C7-5E7D71631139}" type="slidenum">
              <a:rPr lang="en-US"/>
              <a:pPr/>
              <a:t>‹#›</a:t>
            </a:fld>
            <a:endParaRPr lang="en-US"/>
          </a:p>
        </p:txBody>
      </p:sp>
    </p:spTree>
    <p:extLst>
      <p:ext uri="{BB962C8B-B14F-4D97-AF65-F5344CB8AC3E}">
        <p14:creationId xmlns:p14="http://schemas.microsoft.com/office/powerpoint/2010/main" val="164177131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Rot="1" noChangeAspect="1" noChangeArrowheads="1" noTextEdit="1"/>
          </p:cNvSpPr>
          <p:nvPr>
            <p:ph type="sldImg"/>
          </p:nvPr>
        </p:nvSpPr>
        <p:spPr>
          <a:ln/>
        </p:spPr>
      </p:sp>
      <p:sp>
        <p:nvSpPr>
          <p:cNvPr id="16386" name="Rectangle 3"/>
          <p:cNvSpPr>
            <a:spLocks noGrp="1" noChangeArrowheads="1"/>
          </p:cNvSpPr>
          <p:nvPr>
            <p:ph type="body" idx="1"/>
          </p:nvPr>
        </p:nvSpPr>
        <p:spPr>
          <a:noFill/>
          <a:ln/>
        </p:spPr>
        <p:txBody>
          <a:bodyPr/>
          <a:lstStyle/>
          <a:p>
            <a:endParaRPr lang="en-US" dirty="0" smtClean="0"/>
          </a:p>
        </p:txBody>
      </p:sp>
    </p:spTree>
    <p:extLst>
      <p:ext uri="{BB962C8B-B14F-4D97-AF65-F5344CB8AC3E}">
        <p14:creationId xmlns:p14="http://schemas.microsoft.com/office/powerpoint/2010/main" val="2450826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In these expressions, W1.Title (from the top SELECT statement) is being </a:t>
            </a:r>
            <a:r>
              <a:rPr lang="en-US" dirty="0" smtClean="0"/>
              <a:t>compared with </a:t>
            </a:r>
            <a:r>
              <a:rPr lang="en-US" dirty="0"/>
              <a:t>W2.Title (from the bottom SELECT statement). The same is true for W1.WorkID </a:t>
            </a:r>
            <a:r>
              <a:rPr lang="en-US" dirty="0" smtClean="0"/>
              <a:t>and </a:t>
            </a:r>
            <a:r>
              <a:rPr lang="en-US" dirty="0"/>
              <a:t>W2.WorkID. Because of this fact, the DBMS cannot process the subquery portion </a:t>
            </a:r>
            <a:r>
              <a:rPr lang="en-US" dirty="0" smtClean="0"/>
              <a:t>independent of </a:t>
            </a:r>
            <a:r>
              <a:rPr lang="en-US" dirty="0"/>
              <a:t>the upper SELECT.</a:t>
            </a:r>
          </a:p>
          <a:p>
            <a:r>
              <a:rPr lang="en-US" dirty="0"/>
              <a:t>Instead, the DBMS must process this statement as a subquery that is </a:t>
            </a:r>
            <a:r>
              <a:rPr lang="en-US" i="1" dirty="0"/>
              <a:t>nested </a:t>
            </a:r>
            <a:r>
              <a:rPr lang="en-US" dirty="0"/>
              <a:t>within </a:t>
            </a:r>
            <a:r>
              <a:rPr lang="en-US" dirty="0" smtClean="0"/>
              <a:t>the main </a:t>
            </a:r>
            <a:r>
              <a:rPr lang="en-US" dirty="0"/>
              <a:t>query. The logic is as follows: Take the first row from W1. Using that row, </a:t>
            </a:r>
            <a:r>
              <a:rPr lang="en-US" dirty="0" smtClean="0"/>
              <a:t>evaluate the </a:t>
            </a:r>
            <a:r>
              <a:rPr lang="en-US" dirty="0"/>
              <a:t>second query. To do that, for each row in W2, compare W1.Title with W2.Title </a:t>
            </a:r>
            <a:r>
              <a:rPr lang="en-US" dirty="0" smtClean="0"/>
              <a:t>and W1.WorkID </a:t>
            </a:r>
            <a:r>
              <a:rPr lang="en-US" dirty="0"/>
              <a:t>with W2.WorkID. If the titles are equal and the values of </a:t>
            </a:r>
            <a:r>
              <a:rPr lang="en-US" dirty="0" err="1"/>
              <a:t>WorkID</a:t>
            </a:r>
            <a:r>
              <a:rPr lang="en-US" dirty="0"/>
              <a:t> are not equal</a:t>
            </a:r>
            <a:r>
              <a:rPr lang="en-US" dirty="0" smtClean="0"/>
              <a:t>, return </a:t>
            </a:r>
            <a:r>
              <a:rPr lang="en-US" dirty="0"/>
              <a:t>the value of W2.Title to the upper query. Do this for every row in W2.</a:t>
            </a:r>
          </a:p>
          <a:p>
            <a:r>
              <a:rPr lang="en-US" dirty="0"/>
              <a:t>Once all of the rows in W2 have been evaluated for the first row in W1, move to the </a:t>
            </a:r>
            <a:r>
              <a:rPr lang="en-US" dirty="0" smtClean="0"/>
              <a:t>second row </a:t>
            </a:r>
            <a:r>
              <a:rPr lang="en-US" dirty="0"/>
              <a:t>in W1 and evaluate it against all the rows in W2. Continue in </a:t>
            </a:r>
            <a:r>
              <a:rPr lang="en-US" dirty="0" smtClean="0"/>
              <a:t>this </a:t>
            </a:r>
            <a:r>
              <a:rPr lang="en-US" dirty="0"/>
              <a:t>way until all </a:t>
            </a:r>
            <a:r>
              <a:rPr lang="en-US" dirty="0" smtClean="0"/>
              <a:t>rows of </a:t>
            </a:r>
            <a:r>
              <a:rPr lang="en-US" dirty="0"/>
              <a:t>W1 have been compared with all of the rows of W2.</a:t>
            </a:r>
            <a:endParaRPr lang="en-US" dirty="0" smtClean="0">
              <a:latin typeface="Arial" panose="020B0604020202020204" pitchFamily="34" charset="0"/>
            </a:endParaRPr>
          </a:p>
        </p:txBody>
      </p:sp>
    </p:spTree>
    <p:extLst>
      <p:ext uri="{BB962C8B-B14F-4D97-AF65-F5344CB8AC3E}">
        <p14:creationId xmlns:p14="http://schemas.microsoft.com/office/powerpoint/2010/main" val="1915057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In fact, </a:t>
            </a:r>
            <a:r>
              <a:rPr lang="en-US" i="1" dirty="0"/>
              <a:t>no row will ever be displayed by this query</a:t>
            </a:r>
            <a:r>
              <a:rPr lang="en-US" dirty="0"/>
              <a:t>, regardless of the underlying </a:t>
            </a:r>
            <a:r>
              <a:rPr lang="en-US" dirty="0" smtClean="0"/>
              <a:t>data.</a:t>
            </a:r>
            <a:endParaRPr lang="en-US" dirty="0"/>
          </a:p>
          <a:p>
            <a:r>
              <a:rPr lang="en-US" dirty="0"/>
              <a:t>The bottom query will indeed find all rows that have the same title and different </a:t>
            </a:r>
            <a:r>
              <a:rPr lang="en-US" dirty="0" err="1"/>
              <a:t>WorkIDs</a:t>
            </a:r>
            <a:r>
              <a:rPr lang="en-US" dirty="0"/>
              <a:t>. If one is found, it will produce the W2.WorkID of that row. But that value will then be compared with W1.WorkID. </a:t>
            </a:r>
            <a:r>
              <a:rPr lang="en-US" i="1" dirty="0"/>
              <a:t>These two values will always be different because of the condition</a:t>
            </a:r>
            <a:endParaRPr lang="en-US" dirty="0"/>
          </a:p>
          <a:p>
            <a:endParaRPr lang="en-US" i="1" dirty="0"/>
          </a:p>
          <a:p>
            <a:r>
              <a:rPr lang="en-US" b="1" dirty="0">
                <a:solidFill>
                  <a:srgbClr val="0099CC"/>
                </a:solidFill>
              </a:rPr>
              <a:t>W1.WorkID &lt;&gt; W2.WorkID</a:t>
            </a:r>
            <a:endParaRPr lang="en-US" dirty="0">
              <a:solidFill>
                <a:srgbClr val="0099CC"/>
              </a:solidFill>
            </a:endParaRPr>
          </a:p>
          <a:p>
            <a:endParaRPr lang="en-US" b="1" dirty="0"/>
          </a:p>
          <a:p>
            <a:r>
              <a:rPr lang="en-US" dirty="0"/>
              <a:t>No rows are returned because the values of the two unequal </a:t>
            </a:r>
            <a:r>
              <a:rPr lang="en-US" dirty="0" err="1"/>
              <a:t>WorkIDs</a:t>
            </a:r>
            <a:r>
              <a:rPr lang="en-US" dirty="0"/>
              <a:t> are used in the </a:t>
            </a:r>
            <a:r>
              <a:rPr lang="en-US" dirty="0" smtClean="0"/>
              <a:t>IN instead </a:t>
            </a:r>
            <a:r>
              <a:rPr lang="en-US" dirty="0"/>
              <a:t>of the values of the two equal Titles.</a:t>
            </a:r>
          </a:p>
        </p:txBody>
      </p:sp>
    </p:spTree>
    <p:extLst>
      <p:ext uri="{BB962C8B-B14F-4D97-AF65-F5344CB8AC3E}">
        <p14:creationId xmlns:p14="http://schemas.microsoft.com/office/powerpoint/2010/main" val="2258721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Rot="1" noChangeAspect="1" noChangeArrowheads="1" noTextEdit="1"/>
          </p:cNvSpPr>
          <p:nvPr>
            <p:ph type="sldImg"/>
          </p:nvPr>
        </p:nvSpPr>
        <p:spPr>
          <a:ln/>
        </p:spPr>
      </p:sp>
      <p:sp>
        <p:nvSpPr>
          <p:cNvPr id="542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6504715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Rot="1" noChangeAspect="1" noChangeArrowheads="1" noTextEdit="1"/>
          </p:cNvSpPr>
          <p:nvPr>
            <p:ph type="sldImg"/>
          </p:nvPr>
        </p:nvSpPr>
        <p:spPr>
          <a:ln/>
        </p:spPr>
      </p:sp>
      <p:sp>
        <p:nvSpPr>
          <p:cNvPr id="542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7282294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a:ln/>
        </p:spPr>
      </p:sp>
      <p:sp>
        <p:nvSpPr>
          <p:cNvPr id="552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4298858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a:ln/>
        </p:spPr>
      </p:sp>
      <p:sp>
        <p:nvSpPr>
          <p:cNvPr id="552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1124012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ChangeArrowheads="1" noTextEdit="1"/>
          </p:cNvSpPr>
          <p:nvPr>
            <p:ph type="sldImg"/>
          </p:nvPr>
        </p:nvSpPr>
        <p:spPr>
          <a:ln/>
        </p:spPr>
      </p:sp>
      <p:sp>
        <p:nvSpPr>
          <p:cNvPr id="563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7402831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The doubly nested NOT EXISTS pattern is famous in one guise or </a:t>
            </a:r>
            <a:r>
              <a:rPr lang="en-US" dirty="0" smtClean="0"/>
              <a:t>another among </a:t>
            </a:r>
            <a:r>
              <a:rPr lang="en-US" dirty="0"/>
              <a:t>SQL practitioners. It is often used as a test of SQL knowledge in </a:t>
            </a:r>
            <a:r>
              <a:rPr lang="en-US" dirty="0" smtClean="0"/>
              <a:t>job interviews </a:t>
            </a:r>
            <a:r>
              <a:rPr lang="en-US" dirty="0"/>
              <a:t>and in bragging sessions, and it can be used to your advantage when </a:t>
            </a:r>
            <a:r>
              <a:rPr lang="en-US" dirty="0" smtClean="0"/>
              <a:t>assessing the </a:t>
            </a:r>
            <a:r>
              <a:rPr lang="en-US" dirty="0"/>
              <a:t>desirability of certain database redesign possibilities, as you will see in </a:t>
            </a:r>
            <a:r>
              <a:rPr lang="en-US" dirty="0" smtClean="0"/>
              <a:t>the last </a:t>
            </a:r>
            <a:r>
              <a:rPr lang="en-US" dirty="0"/>
              <a:t>section of this chapter. Therefore, even though this example involves some </a:t>
            </a:r>
            <a:r>
              <a:rPr lang="en-US" dirty="0" smtClean="0"/>
              <a:t>serious study</a:t>
            </a:r>
            <a:r>
              <a:rPr lang="en-US" dirty="0"/>
              <a:t>, it is worth your while to understand it.</a:t>
            </a:r>
            <a:endParaRPr lang="en-US" dirty="0" smtClean="0">
              <a:latin typeface="Arial" panose="020B0604020202020204" pitchFamily="34" charset="0"/>
            </a:endParaRPr>
          </a:p>
        </p:txBody>
      </p:sp>
    </p:spTree>
    <p:extLst>
      <p:ext uri="{BB962C8B-B14F-4D97-AF65-F5344CB8AC3E}">
        <p14:creationId xmlns:p14="http://schemas.microsoft.com/office/powerpoint/2010/main" val="41647976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Let’s see how this works. The bottom SELECT (the third SELECT in the SQL statement</a:t>
            </a:r>
            <a:r>
              <a:rPr lang="en-US" dirty="0" smtClean="0"/>
              <a:t>) finds </a:t>
            </a:r>
            <a:r>
              <a:rPr lang="en-US" dirty="0"/>
              <a:t>all of the customers who are interested in a particular artist. As you read this SELECT (the last SELECT in the query), keep in mind that this is a correlated subquery; this SELECT is nested inside the query on CUSTOMER, which is nested inside the query on ARTIST. </a:t>
            </a:r>
            <a:r>
              <a:rPr lang="en-US" dirty="0" err="1"/>
              <a:t>C.CustomerID</a:t>
            </a:r>
            <a:r>
              <a:rPr lang="en-US" dirty="0"/>
              <a:t> is coming from the SELECT on CUSTOMER in the middle, and </a:t>
            </a:r>
            <a:r>
              <a:rPr lang="en-US" dirty="0" err="1"/>
              <a:t>A.ArtistID</a:t>
            </a:r>
            <a:r>
              <a:rPr lang="en-US" dirty="0"/>
              <a:t> is coming from the SELECT on ARTIST at the top.</a:t>
            </a:r>
          </a:p>
          <a:p>
            <a:r>
              <a:rPr lang="en-US" dirty="0"/>
              <a:t>Now the NOT EXISTS in the sixth line of the query will find the customers who are </a:t>
            </a:r>
            <a:r>
              <a:rPr lang="en-US" i="1" dirty="0"/>
              <a:t>not </a:t>
            </a:r>
            <a:r>
              <a:rPr lang="en-US" dirty="0"/>
              <a:t>interested in the given artist. If </a:t>
            </a:r>
            <a:r>
              <a:rPr lang="en-US" i="1" dirty="0"/>
              <a:t>all </a:t>
            </a:r>
            <a:r>
              <a:rPr lang="en-US" dirty="0"/>
              <a:t>customers are interested in the given artist, the result of the middle SELECT will be </a:t>
            </a:r>
            <a:r>
              <a:rPr lang="en-US" i="1" dirty="0"/>
              <a:t>null</a:t>
            </a:r>
            <a:r>
              <a:rPr lang="en-US" dirty="0"/>
              <a:t>. If the result of the middle SELECT is null, the NOT EXISTS in the third line of the query will be </a:t>
            </a:r>
            <a:r>
              <a:rPr lang="en-US" i="1" dirty="0"/>
              <a:t>true</a:t>
            </a:r>
            <a:r>
              <a:rPr lang="en-US" dirty="0"/>
              <a:t>, and the name of that artist will be produced, just as we want. Consider what happens for artists who do not qualify in this query. Suppose that every customer except Tiffany Twilight is interested in the artist Joan Miro. (This is </a:t>
            </a:r>
            <a:r>
              <a:rPr lang="en-US" i="1" dirty="0"/>
              <a:t>not </a:t>
            </a:r>
            <a:r>
              <a:rPr lang="en-US" dirty="0"/>
              <a:t>the case for the data in Figure 7-15, but assume that it were true.) Now, for the preceding query, when Miro’s row is considered, the bottom SELECT will retrieve every customer </a:t>
            </a:r>
            <a:r>
              <a:rPr lang="en-US" i="1" dirty="0"/>
              <a:t>except </a:t>
            </a:r>
            <a:r>
              <a:rPr lang="en-US" dirty="0"/>
              <a:t>Tiffany Twilight. In this case, because of the NOT EXISTS in the sixth line of the query, the middle SELECT will produce the </a:t>
            </a:r>
            <a:r>
              <a:rPr lang="en-US" dirty="0" err="1"/>
              <a:t>CustomerID</a:t>
            </a:r>
            <a:r>
              <a:rPr lang="en-US" dirty="0"/>
              <a:t> for Tiffany Twilight (because her row is the only one that does not appear in the bottom SELECT). Now, because there </a:t>
            </a:r>
            <a:r>
              <a:rPr lang="en-US" i="1" dirty="0"/>
              <a:t>is </a:t>
            </a:r>
            <a:r>
              <a:rPr lang="en-US" dirty="0"/>
              <a:t>a result from the middle SELECT, the NOT EXISTS in the top SELECT is </a:t>
            </a:r>
            <a:r>
              <a:rPr lang="en-US" i="1" dirty="0"/>
              <a:t>false, </a:t>
            </a:r>
            <a:r>
              <a:rPr lang="en-US" dirty="0"/>
              <a:t>and the name Joan Miro will </a:t>
            </a:r>
            <a:r>
              <a:rPr lang="en-US" i="1" dirty="0"/>
              <a:t>not </a:t>
            </a:r>
            <a:r>
              <a:rPr lang="en-US" dirty="0"/>
              <a:t>be included in the output of the query. This is correct because there is a customer who is </a:t>
            </a:r>
            <a:r>
              <a:rPr lang="en-US" dirty="0" smtClean="0"/>
              <a:t>not interested </a:t>
            </a:r>
            <a:r>
              <a:rPr lang="en-US" dirty="0"/>
              <a:t>in Joan Miro.</a:t>
            </a:r>
          </a:p>
          <a:p>
            <a:endParaRPr lang="en-US" dirty="0" smtClean="0">
              <a:latin typeface="Arial" panose="020B0604020202020204" pitchFamily="34" charset="0"/>
            </a:endParaRPr>
          </a:p>
        </p:txBody>
      </p:sp>
    </p:spTree>
    <p:extLst>
      <p:ext uri="{BB962C8B-B14F-4D97-AF65-F5344CB8AC3E}">
        <p14:creationId xmlns:p14="http://schemas.microsoft.com/office/powerpoint/2010/main" val="27336463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ln/>
        </p:spPr>
      </p:sp>
      <p:sp>
        <p:nvSpPr>
          <p:cNvPr id="583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940456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6772466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6213611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If you compare </a:t>
            </a:r>
            <a:r>
              <a:rPr lang="en-US" dirty="0" smtClean="0"/>
              <a:t>the VRG data model in Figure 6-37 and the VRG database design in Figure 6-39 </a:t>
            </a:r>
            <a:r>
              <a:rPr lang="en-US" dirty="0"/>
              <a:t>to </a:t>
            </a:r>
            <a:r>
              <a:rPr lang="en-US" dirty="0" smtClean="0"/>
              <a:t>this </a:t>
            </a:r>
            <a:r>
              <a:rPr lang="en-US" dirty="0"/>
              <a:t>VRG RE data </a:t>
            </a:r>
            <a:r>
              <a:rPr lang="en-US" dirty="0" smtClean="0"/>
              <a:t>model, </a:t>
            </a:r>
            <a:r>
              <a:rPr lang="en-US" dirty="0"/>
              <a:t>you will see that the MySQL Workbench came close to duplicating the VRG database design rather than the VRG data model</a:t>
            </a:r>
            <a:r>
              <a:rPr lang="en-US" dirty="0" smtClean="0"/>
              <a:t>.</a:t>
            </a:r>
          </a:p>
          <a:p>
            <a:r>
              <a:rPr lang="en-US" dirty="0" smtClean="0"/>
              <a:t>The </a:t>
            </a:r>
            <a:r>
              <a:rPr lang="en-US" dirty="0"/>
              <a:t>MySQL Workbench:</a:t>
            </a:r>
          </a:p>
          <a:p>
            <a:r>
              <a:rPr lang="en-US" sz="800" dirty="0" smtClean="0"/>
              <a:t>■   </a:t>
            </a:r>
            <a:r>
              <a:rPr lang="en-US" dirty="0"/>
              <a:t>Contains the final </a:t>
            </a:r>
            <a:r>
              <a:rPr lang="en-US" i="1" dirty="0"/>
              <a:t>primary keys </a:t>
            </a:r>
            <a:r>
              <a:rPr lang="en-US" dirty="0"/>
              <a:t>and </a:t>
            </a:r>
            <a:r>
              <a:rPr lang="en-US" i="1" dirty="0"/>
              <a:t>foreign keys</a:t>
            </a:r>
            <a:r>
              <a:rPr lang="en-US" dirty="0"/>
              <a:t>, rather than the data model entity </a:t>
            </a:r>
            <a:r>
              <a:rPr lang="en-US" dirty="0" err="1"/>
              <a:t>indentifiers</a:t>
            </a:r>
            <a:r>
              <a:rPr lang="en-US" dirty="0"/>
              <a:t>.</a:t>
            </a:r>
          </a:p>
          <a:p>
            <a:r>
              <a:rPr lang="en-US" sz="800" dirty="0" smtClean="0"/>
              <a:t>■   </a:t>
            </a:r>
            <a:r>
              <a:rPr lang="en-US" dirty="0"/>
              <a:t>Contains the </a:t>
            </a:r>
            <a:r>
              <a:rPr lang="en-US" i="1" dirty="0" err="1"/>
              <a:t>customer_artist_int</a:t>
            </a:r>
            <a:r>
              <a:rPr lang="en-US" i="1" dirty="0"/>
              <a:t> </a:t>
            </a:r>
            <a:r>
              <a:rPr lang="en-US" dirty="0"/>
              <a:t>table, rather than the N:M relationship between CUSTOMER and ARTIST shown in the data model.</a:t>
            </a:r>
          </a:p>
          <a:p>
            <a:r>
              <a:rPr lang="en-US" sz="800" dirty="0" smtClean="0"/>
              <a:t>■ </a:t>
            </a:r>
            <a:r>
              <a:rPr lang="en-US" dirty="0"/>
              <a:t>Contains wrong </a:t>
            </a:r>
            <a:r>
              <a:rPr lang="en-US" i="1" dirty="0"/>
              <a:t>minimum cardinality </a:t>
            </a:r>
            <a:r>
              <a:rPr lang="en-US" dirty="0"/>
              <a:t>values. All of the many sides of the 1:N relation- ships should be optional except for the WORK-to-TRANS relationship, based on the VRG database design.</a:t>
            </a:r>
          </a:p>
          <a:p>
            <a:pPr lvl="1"/>
            <a:endParaRPr lang="en-US" dirty="0" smtClean="0"/>
          </a:p>
          <a:p>
            <a:pPr lvl="1"/>
            <a:r>
              <a:rPr lang="en-US" dirty="0" smtClean="0"/>
              <a:t>All </a:t>
            </a:r>
            <a:r>
              <a:rPr lang="en-US" dirty="0"/>
              <a:t>in all, however, this is a reasonable representation of the View Ridge Gallery database </a:t>
            </a:r>
            <a:r>
              <a:rPr lang="en-US" dirty="0" smtClean="0"/>
              <a:t>design. For more </a:t>
            </a:r>
            <a:r>
              <a:rPr lang="en-US" dirty="0"/>
              <a:t>information about using the MySQL Workbench, see Appendix E.</a:t>
            </a:r>
          </a:p>
          <a:p>
            <a:endParaRPr lang="en-US" dirty="0" smtClean="0">
              <a:latin typeface="Arial" panose="020B0604020202020204" pitchFamily="34" charset="0"/>
            </a:endParaRPr>
          </a:p>
        </p:txBody>
      </p:sp>
    </p:spTree>
    <p:extLst>
      <p:ext uri="{BB962C8B-B14F-4D97-AF65-F5344CB8AC3E}">
        <p14:creationId xmlns:p14="http://schemas.microsoft.com/office/powerpoint/2010/main" val="23882790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0994071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Rot="1" noChangeAspect="1" noChangeArrowheads="1" noTextEdit="1"/>
          </p:cNvSpPr>
          <p:nvPr>
            <p:ph type="sldImg"/>
          </p:nvPr>
        </p:nvSpPr>
        <p:spPr>
          <a:ln/>
        </p:spPr>
      </p:sp>
      <p:sp>
        <p:nvSpPr>
          <p:cNvPr id="624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9007175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1535630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a:ln/>
        </p:spPr>
      </p:sp>
      <p:sp>
        <p:nvSpPr>
          <p:cNvPr id="645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7078516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3532950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Rot="1" noChangeAspect="1" noChangeArrowheads="1" noTextEdit="1"/>
          </p:cNvSpPr>
          <p:nvPr>
            <p:ph type="sldImg"/>
          </p:nvPr>
        </p:nvSpPr>
        <p:spPr>
          <a:ln/>
        </p:spPr>
      </p:sp>
      <p:sp>
        <p:nvSpPr>
          <p:cNvPr id="665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7107498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Rot="1" noChangeAspect="1" noChangeArrowheads="1" noTextEdit="1"/>
          </p:cNvSpPr>
          <p:nvPr>
            <p:ph type="sldImg"/>
          </p:nvPr>
        </p:nvSpPr>
        <p:spPr>
          <a:ln/>
        </p:spPr>
      </p:sp>
      <p:sp>
        <p:nvSpPr>
          <p:cNvPr id="665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4711761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Rot="1" noChangeAspect="1" noChangeArrowheads="1" noTextEdit="1"/>
          </p:cNvSpPr>
          <p:nvPr>
            <p:ph type="sldImg"/>
          </p:nvPr>
        </p:nvSpPr>
        <p:spPr>
          <a:ln/>
        </p:spPr>
      </p:sp>
      <p:sp>
        <p:nvSpPr>
          <p:cNvPr id="665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7792262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Rot="1" noChangeAspect="1" noChangeArrowheads="1" noTextEdit="1"/>
          </p:cNvSpPr>
          <p:nvPr>
            <p:ph type="sldImg"/>
          </p:nvPr>
        </p:nvSpPr>
        <p:spPr>
          <a:ln/>
        </p:spPr>
      </p:sp>
      <p:sp>
        <p:nvSpPr>
          <p:cNvPr id="501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2577740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1543932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767992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6007140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Rot="1" noChangeAspect="1" noChangeArrowheads="1" noTextEdit="1"/>
          </p:cNvSpPr>
          <p:nvPr>
            <p:ph type="sldImg"/>
          </p:nvPr>
        </p:nvSpPr>
        <p:spPr>
          <a:ln/>
        </p:spPr>
      </p:sp>
      <p:sp>
        <p:nvSpPr>
          <p:cNvPr id="706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7628391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Rot="1" noChangeAspect="1" noChangeArrowheads="1" noTextEdit="1"/>
          </p:cNvSpPr>
          <p:nvPr>
            <p:ph type="sldImg"/>
          </p:nvPr>
        </p:nvSpPr>
        <p:spPr>
          <a:ln/>
        </p:spPr>
      </p:sp>
      <p:sp>
        <p:nvSpPr>
          <p:cNvPr id="716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9330680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3532379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Rot="1" noChangeAspect="1" noChangeArrowheads="1" noTextEdit="1"/>
          </p:cNvSpPr>
          <p:nvPr>
            <p:ph type="sldImg"/>
          </p:nvPr>
        </p:nvSpPr>
        <p:spPr>
          <a:ln/>
        </p:spPr>
      </p:sp>
      <p:sp>
        <p:nvSpPr>
          <p:cNvPr id="737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7721826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742346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7771704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Rot="1" noChangeAspect="1" noChangeArrowheads="1" noTextEdit="1"/>
          </p:cNvSpPr>
          <p:nvPr>
            <p:ph type="sldImg"/>
          </p:nvPr>
        </p:nvSpPr>
        <p:spPr>
          <a:ln/>
        </p:spPr>
      </p:sp>
      <p:sp>
        <p:nvSpPr>
          <p:cNvPr id="768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2710941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A2A1521-2AFD-4EF9-A3C7-5E7D71631139}" type="slidenum">
              <a:rPr lang="en-US" smtClean="0"/>
              <a:pPr/>
              <a:t>4</a:t>
            </a:fld>
            <a:endParaRPr lang="en-US"/>
          </a:p>
        </p:txBody>
      </p:sp>
    </p:spTree>
    <p:extLst>
      <p:ext uri="{BB962C8B-B14F-4D97-AF65-F5344CB8AC3E}">
        <p14:creationId xmlns:p14="http://schemas.microsoft.com/office/powerpoint/2010/main" val="324772822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Rot="1" noChangeAspect="1" noChangeArrowheads="1" noTextEdit="1"/>
          </p:cNvSpPr>
          <p:nvPr>
            <p:ph type="sldImg"/>
          </p:nvPr>
        </p:nvSpPr>
        <p:spPr>
          <a:ln/>
        </p:spPr>
      </p:sp>
      <p:sp>
        <p:nvSpPr>
          <p:cNvPr id="778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8114861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Rot="1" noChangeAspect="1" noChangeArrowheads="1" noTextEdit="1"/>
          </p:cNvSpPr>
          <p:nvPr>
            <p:ph type="sldImg"/>
          </p:nvPr>
        </p:nvSpPr>
        <p:spPr>
          <a:ln/>
        </p:spPr>
      </p:sp>
      <p:sp>
        <p:nvSpPr>
          <p:cNvPr id="788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2700173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noTextEdit="1"/>
          </p:cNvSpPr>
          <p:nvPr>
            <p:ph type="sldImg"/>
          </p:nvPr>
        </p:nvSpPr>
        <p:spPr>
          <a:ln/>
        </p:spPr>
      </p:sp>
      <p:sp>
        <p:nvSpPr>
          <p:cNvPr id="7987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endParaRPr>
          </a:p>
        </p:txBody>
      </p:sp>
      <p:sp>
        <p:nvSpPr>
          <p:cNvPr id="7987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5E6D0B9F-8BE3-4AEF-A199-0A5A4E60851E}" type="slidenum">
              <a:rPr lang="en-US"/>
              <a:pPr eaLnBrk="1" hangingPunct="1"/>
              <a:t>44</a:t>
            </a:fld>
            <a:endParaRPr lang="en-US"/>
          </a:p>
        </p:txBody>
      </p:sp>
    </p:spTree>
    <p:extLst>
      <p:ext uri="{BB962C8B-B14F-4D97-AF65-F5344CB8AC3E}">
        <p14:creationId xmlns:p14="http://schemas.microsoft.com/office/powerpoint/2010/main" val="33525514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Rot="1" noChangeAspect="1" noChangeArrowheads="1" noTextEdit="1"/>
          </p:cNvSpPr>
          <p:nvPr>
            <p:ph type="sldImg"/>
          </p:nvPr>
        </p:nvSpPr>
        <p:spPr>
          <a:xfrm>
            <a:off x="1152525" y="692150"/>
            <a:ext cx="4554538" cy="3416300"/>
          </a:xfrm>
          <a:ln/>
        </p:spPr>
      </p:sp>
      <p:sp>
        <p:nvSpPr>
          <p:cNvPr id="8089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480" tIns="44446" rIns="90480" bIns="44446"/>
          <a:lstStyle/>
          <a:p>
            <a:endParaRPr lang="en-US" smtClean="0">
              <a:latin typeface="Arial" panose="020B0604020202020204" pitchFamily="34" charset="0"/>
            </a:endParaRPr>
          </a:p>
        </p:txBody>
      </p:sp>
    </p:spTree>
    <p:extLst>
      <p:ext uri="{BB962C8B-B14F-4D97-AF65-F5344CB8AC3E}">
        <p14:creationId xmlns:p14="http://schemas.microsoft.com/office/powerpoint/2010/main" val="18165537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4242296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Rot="1" noChangeAspect="1" noChangeArrowheads="1" noTextEdit="1"/>
          </p:cNvSpPr>
          <p:nvPr>
            <p:ph type="sldImg"/>
          </p:nvPr>
        </p:nvSpPr>
        <p:spPr>
          <a:ln/>
        </p:spPr>
      </p:sp>
      <p:sp>
        <p:nvSpPr>
          <p:cNvPr id="522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796676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Rot="1" noChangeAspect="1" noChangeArrowheads="1" noTextEdit="1"/>
          </p:cNvSpPr>
          <p:nvPr>
            <p:ph type="sldImg"/>
          </p:nvPr>
        </p:nvSpPr>
        <p:spPr>
          <a:ln/>
        </p:spPr>
      </p:sp>
      <p:sp>
        <p:nvSpPr>
          <p:cNvPr id="522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31591743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1301910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anose="020B0604020202020204" pitchFamily="34" charset="0"/>
            </a:endParaRPr>
          </a:p>
        </p:txBody>
      </p:sp>
    </p:spTree>
    <p:extLst>
      <p:ext uri="{BB962C8B-B14F-4D97-AF65-F5344CB8AC3E}">
        <p14:creationId xmlns:p14="http://schemas.microsoft.com/office/powerpoint/2010/main" val="2629960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solidFill>
            <a:srgbClr val="5F978D"/>
          </a:solidFill>
        </p:spPr>
        <p:txBody>
          <a:bodyPr/>
          <a:lstStyle/>
          <a:p>
            <a:r>
              <a:rPr lang="en-US"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Footer Placeholder 3"/>
          <p:cNvSpPr>
            <a:spLocks noGrp="1"/>
          </p:cNvSpPr>
          <p:nvPr>
            <p:ph type="ftr" sz="quarter" idx="10"/>
          </p:nvPr>
        </p:nvSpPr>
        <p:spPr>
          <a:xfrm>
            <a:off x="457200" y="6248400"/>
            <a:ext cx="5486400" cy="476250"/>
          </a:xfrm>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Slide Number Placeholder 4"/>
          <p:cNvSpPr>
            <a:spLocks noGrp="1"/>
          </p:cNvSpPr>
          <p:nvPr>
            <p:ph type="sldNum" sz="quarter" idx="11"/>
          </p:nvPr>
        </p:nvSpPr>
        <p:spPr/>
        <p:txBody>
          <a:bodyPr/>
          <a:lstStyle>
            <a:lvl1pPr>
              <a:defRPr dirty="0" smtClean="0">
                <a:solidFill>
                  <a:srgbClr val="7B7ABB"/>
                </a:solidFill>
              </a:defRPr>
            </a:lvl1pPr>
          </a:lstStyle>
          <a:p>
            <a:r>
              <a:rPr lang="en-US" smtClean="0"/>
              <a:t>8-</a:t>
            </a:r>
            <a:fld id="{55808DCF-4CCB-4374-BF99-3FCE1821184B}" type="slidenum">
              <a:rPr lang="en-US" smtClean="0"/>
              <a:pPr/>
              <a:t>‹#›</a:t>
            </a:fld>
            <a:endParaRPr lang="en-US" smtClean="0"/>
          </a:p>
          <a:p>
            <a:endParaRPr lang="en-US"/>
          </a:p>
        </p:txBody>
      </p:sp>
    </p:spTree>
    <p:extLst>
      <p:ext uri="{BB962C8B-B14F-4D97-AF65-F5344CB8AC3E}">
        <p14:creationId xmlns:p14="http://schemas.microsoft.com/office/powerpoint/2010/main" val="1062279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lvl1pPr>
          </a:lstStyle>
          <a:p>
            <a:r>
              <a:rPr lang="en-US" smtClean="0"/>
              <a:t>8-</a:t>
            </a:r>
            <a:fld id="{DCC1AE96-FD7D-459C-A4DD-A7B5B0F0F713}" type="slidenum">
              <a:rPr lang="en-US" smtClean="0"/>
              <a:pPr/>
              <a:t>‹#›</a:t>
            </a:fld>
            <a:endParaRPr lang="en-US" smtClean="0"/>
          </a:p>
          <a:p>
            <a:endParaRPr lang="en-US"/>
          </a:p>
        </p:txBody>
      </p:sp>
    </p:spTree>
    <p:extLst>
      <p:ext uri="{BB962C8B-B14F-4D97-AF65-F5344CB8AC3E}">
        <p14:creationId xmlns:p14="http://schemas.microsoft.com/office/powerpoint/2010/main" val="14205456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lvl1pPr>
          </a:lstStyle>
          <a:p>
            <a:r>
              <a:rPr lang="en-US" smtClean="0"/>
              <a:t>8-</a:t>
            </a:r>
            <a:fld id="{454EE82B-C6DD-4DAC-9FB7-8330AC4A7017}" type="slidenum">
              <a:rPr lang="en-US" smtClean="0"/>
              <a:pPr/>
              <a:t>‹#›</a:t>
            </a:fld>
            <a:endParaRPr lang="en-US" smtClean="0"/>
          </a:p>
          <a:p>
            <a:endParaRPr lang="en-US"/>
          </a:p>
        </p:txBody>
      </p:sp>
    </p:spTree>
    <p:extLst>
      <p:ext uri="{BB962C8B-B14F-4D97-AF65-F5344CB8AC3E}">
        <p14:creationId xmlns:p14="http://schemas.microsoft.com/office/powerpoint/2010/main" val="2354921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solidFill>
            <a:srgbClr val="5F978D"/>
          </a:solidFill>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8-</a:t>
            </a:r>
            <a:fld id="{014ECE98-2414-4282-B5AB-D817B91A18E1}" type="slidenum">
              <a:rPr lang="en-US" smtClean="0"/>
              <a:pPr/>
              <a:t>‹#›</a:t>
            </a:fld>
            <a:endParaRPr lang="en-US" smtClean="0"/>
          </a:p>
          <a:p>
            <a:endParaRPr lang="en-US" dirty="0"/>
          </a:p>
        </p:txBody>
      </p:sp>
    </p:spTree>
    <p:extLst>
      <p:ext uri="{BB962C8B-B14F-4D97-AF65-F5344CB8AC3E}">
        <p14:creationId xmlns:p14="http://schemas.microsoft.com/office/powerpoint/2010/main" val="535779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8-</a:t>
            </a:r>
            <a:fld id="{67E5CB67-EA94-4A43-A3F3-E97EE90F341D}" type="slidenum">
              <a:rPr lang="en-US" smtClean="0"/>
              <a:pPr/>
              <a:t>‹#›</a:t>
            </a:fld>
            <a:endParaRPr lang="en-US" smtClean="0"/>
          </a:p>
          <a:p>
            <a:endParaRPr lang="en-US"/>
          </a:p>
        </p:txBody>
      </p:sp>
    </p:spTree>
    <p:extLst>
      <p:ext uri="{BB962C8B-B14F-4D97-AF65-F5344CB8AC3E}">
        <p14:creationId xmlns:p14="http://schemas.microsoft.com/office/powerpoint/2010/main" val="3544004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5" name="Rectangle 6"/>
          <p:cNvSpPr>
            <a:spLocks noGrp="1" noChangeArrowheads="1"/>
          </p:cNvSpPr>
          <p:nvPr>
            <p:ph type="sldNum" sz="quarter" idx="11"/>
          </p:nvPr>
        </p:nvSpPr>
        <p:spPr>
          <a:ln/>
        </p:spPr>
        <p:txBody>
          <a:bodyPr/>
          <a:lstStyle>
            <a:lvl1pPr>
              <a:defRPr>
                <a:solidFill>
                  <a:srgbClr val="7B7ABB"/>
                </a:solidFill>
              </a:defRPr>
            </a:lvl1pPr>
          </a:lstStyle>
          <a:p>
            <a:r>
              <a:rPr lang="en-US" smtClean="0"/>
              <a:t>8-</a:t>
            </a:r>
            <a:fld id="{2CCDA438-3D2C-45CF-AB02-AFF7A80CF6C6}" type="slidenum">
              <a:rPr lang="en-US" smtClean="0"/>
              <a:pPr/>
              <a:t>‹#›</a:t>
            </a:fld>
            <a:endParaRPr lang="en-US" smtClean="0"/>
          </a:p>
          <a:p>
            <a:endParaRPr lang="en-US"/>
          </a:p>
        </p:txBody>
      </p:sp>
    </p:spTree>
    <p:extLst>
      <p:ext uri="{BB962C8B-B14F-4D97-AF65-F5344CB8AC3E}">
        <p14:creationId xmlns:p14="http://schemas.microsoft.com/office/powerpoint/2010/main" val="1805897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8-</a:t>
            </a:r>
            <a:fld id="{EE3E86C3-3036-460D-927C-49D1D7918766}" type="slidenum">
              <a:rPr lang="en-US" smtClean="0"/>
              <a:pPr/>
              <a:t>‹#›</a:t>
            </a:fld>
            <a:endParaRPr lang="en-US" smtClean="0"/>
          </a:p>
          <a:p>
            <a:endParaRPr lang="en-US"/>
          </a:p>
        </p:txBody>
      </p:sp>
    </p:spTree>
    <p:extLst>
      <p:ext uri="{BB962C8B-B14F-4D97-AF65-F5344CB8AC3E}">
        <p14:creationId xmlns:p14="http://schemas.microsoft.com/office/powerpoint/2010/main" val="684875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8" name="Rectangle 6"/>
          <p:cNvSpPr>
            <a:spLocks noGrp="1" noChangeArrowheads="1"/>
          </p:cNvSpPr>
          <p:nvPr>
            <p:ph type="sldNum" sz="quarter" idx="11"/>
          </p:nvPr>
        </p:nvSpPr>
        <p:spPr>
          <a:ln/>
        </p:spPr>
        <p:txBody>
          <a:bodyPr/>
          <a:lstStyle>
            <a:lvl1pPr>
              <a:defRPr/>
            </a:lvl1pPr>
          </a:lstStyle>
          <a:p>
            <a:r>
              <a:rPr lang="en-US" smtClean="0"/>
              <a:t>8-</a:t>
            </a:r>
            <a:fld id="{0544DD40-54A6-4701-B00A-4EC1623C9D7F}" type="slidenum">
              <a:rPr lang="en-US" smtClean="0"/>
              <a:pPr/>
              <a:t>‹#›</a:t>
            </a:fld>
            <a:endParaRPr lang="en-US" smtClean="0"/>
          </a:p>
          <a:p>
            <a:endParaRPr lang="en-US"/>
          </a:p>
        </p:txBody>
      </p:sp>
    </p:spTree>
    <p:extLst>
      <p:ext uri="{BB962C8B-B14F-4D97-AF65-F5344CB8AC3E}">
        <p14:creationId xmlns:p14="http://schemas.microsoft.com/office/powerpoint/2010/main" val="2684383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solidFill>
            <a:srgbClr val="5F978D"/>
          </a:solidFill>
        </p:spPr>
        <p:txBody>
          <a:bodyPr/>
          <a:lstStyle/>
          <a:p>
            <a:r>
              <a:rPr lang="en-US" smtClean="0"/>
              <a:t>Click to edit Master title style</a:t>
            </a:r>
            <a:endParaRPr lang="en-US"/>
          </a:p>
        </p:txBody>
      </p:sp>
      <p:sp>
        <p:nvSpPr>
          <p:cNvPr id="3" name="Rectangle 5"/>
          <p:cNvSpPr>
            <a:spLocks noGrp="1" noChangeArrowheads="1"/>
          </p:cNvSpPr>
          <p:nvPr>
            <p:ph type="ftr" sz="quarter" idx="10"/>
          </p:nvPr>
        </p:nvSpPr>
        <p:spPr/>
        <p:txBody>
          <a:bodyPr/>
          <a:lstStyle>
            <a:lvl1pPr>
              <a:defRPr smtClean="0">
                <a:solidFill>
                  <a:srgbClr val="0000CC"/>
                </a:solidFill>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4" name="Rectangle 6"/>
          <p:cNvSpPr>
            <a:spLocks noGrp="1" noChangeArrowheads="1"/>
          </p:cNvSpPr>
          <p:nvPr>
            <p:ph type="sldNum" sz="quarter" idx="11"/>
          </p:nvPr>
        </p:nvSpPr>
        <p:spPr/>
        <p:txBody>
          <a:bodyPr/>
          <a:lstStyle>
            <a:lvl1pPr>
              <a:defRPr dirty="0" smtClean="0">
                <a:solidFill>
                  <a:srgbClr val="7B7ABB"/>
                </a:solidFill>
              </a:defRPr>
            </a:lvl1pPr>
          </a:lstStyle>
          <a:p>
            <a:r>
              <a:rPr lang="en-US" smtClean="0"/>
              <a:t>8-</a:t>
            </a:r>
            <a:fld id="{3FCF4311-B4A5-4B01-81B6-41922140DD23}" type="slidenum">
              <a:rPr lang="en-US" smtClean="0"/>
              <a:pPr/>
              <a:t>‹#›</a:t>
            </a:fld>
            <a:endParaRPr lang="en-US" smtClean="0"/>
          </a:p>
          <a:p>
            <a:endParaRPr lang="en-US"/>
          </a:p>
        </p:txBody>
      </p:sp>
    </p:spTree>
    <p:extLst>
      <p:ext uri="{BB962C8B-B14F-4D97-AF65-F5344CB8AC3E}">
        <p14:creationId xmlns:p14="http://schemas.microsoft.com/office/powerpoint/2010/main" val="532381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3" name="Rectangle 6"/>
          <p:cNvSpPr>
            <a:spLocks noGrp="1" noChangeArrowheads="1"/>
          </p:cNvSpPr>
          <p:nvPr>
            <p:ph type="sldNum" sz="quarter" idx="11"/>
          </p:nvPr>
        </p:nvSpPr>
        <p:spPr>
          <a:ln/>
        </p:spPr>
        <p:txBody>
          <a:bodyPr/>
          <a:lstStyle>
            <a:lvl1pPr>
              <a:defRPr/>
            </a:lvl1pPr>
          </a:lstStyle>
          <a:p>
            <a:r>
              <a:rPr lang="en-US" smtClean="0"/>
              <a:t>8-</a:t>
            </a:r>
            <a:fld id="{216BC54F-DA0A-4D3A-8E7A-E0C04837F00F}" type="slidenum">
              <a:rPr lang="en-US" smtClean="0"/>
              <a:pPr/>
              <a:t>‹#›</a:t>
            </a:fld>
            <a:endParaRPr lang="en-US" smtClean="0"/>
          </a:p>
          <a:p>
            <a:endParaRPr lang="en-US"/>
          </a:p>
        </p:txBody>
      </p:sp>
    </p:spTree>
    <p:extLst>
      <p:ext uri="{BB962C8B-B14F-4D97-AF65-F5344CB8AC3E}">
        <p14:creationId xmlns:p14="http://schemas.microsoft.com/office/powerpoint/2010/main" val="2127205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Rectangle 6"/>
          <p:cNvSpPr>
            <a:spLocks noGrp="1" noChangeArrowheads="1"/>
          </p:cNvSpPr>
          <p:nvPr>
            <p:ph type="sldNum" sz="quarter" idx="11"/>
          </p:nvPr>
        </p:nvSpPr>
        <p:spPr>
          <a:ln/>
        </p:spPr>
        <p:txBody>
          <a:bodyPr/>
          <a:lstStyle>
            <a:lvl1pPr>
              <a:defRPr/>
            </a:lvl1pPr>
          </a:lstStyle>
          <a:p>
            <a:r>
              <a:rPr lang="en-US" smtClean="0"/>
              <a:t>8-</a:t>
            </a:r>
            <a:fld id="{04E543A7-6E2D-4BBA-B668-EC599CBEEFE5}" type="slidenum">
              <a:rPr lang="en-US" smtClean="0"/>
              <a:pPr/>
              <a:t>‹#›</a:t>
            </a:fld>
            <a:endParaRPr lang="en-US" smtClean="0"/>
          </a:p>
          <a:p>
            <a:endParaRPr lang="en-US"/>
          </a:p>
        </p:txBody>
      </p:sp>
    </p:spTree>
    <p:extLst>
      <p:ext uri="{BB962C8B-B14F-4D97-AF65-F5344CB8AC3E}">
        <p14:creationId xmlns:p14="http://schemas.microsoft.com/office/powerpoint/2010/main" val="31929150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6" name="Rectangle 6"/>
          <p:cNvSpPr>
            <a:spLocks noGrp="1" noChangeArrowheads="1"/>
          </p:cNvSpPr>
          <p:nvPr>
            <p:ph type="sldNum" sz="quarter" idx="11"/>
          </p:nvPr>
        </p:nvSpPr>
        <p:spPr>
          <a:ln/>
        </p:spPr>
        <p:txBody>
          <a:bodyPr/>
          <a:lstStyle>
            <a:lvl1pPr>
              <a:defRPr/>
            </a:lvl1pPr>
          </a:lstStyle>
          <a:p>
            <a:r>
              <a:rPr lang="en-US" smtClean="0"/>
              <a:t>8-</a:t>
            </a:r>
            <a:fld id="{1A11C95D-9EFA-4EE7-BAFD-10415CF36634}" type="slidenum">
              <a:rPr lang="en-US" smtClean="0"/>
              <a:pPr/>
              <a:t>‹#›</a:t>
            </a:fld>
            <a:endParaRPr lang="en-US" smtClean="0"/>
          </a:p>
          <a:p>
            <a:endParaRPr lang="en-US"/>
          </a:p>
        </p:txBody>
      </p:sp>
    </p:spTree>
    <p:extLst>
      <p:ext uri="{BB962C8B-B14F-4D97-AF65-F5344CB8AC3E}">
        <p14:creationId xmlns:p14="http://schemas.microsoft.com/office/powerpoint/2010/main" val="535835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solidFill>
            <a:srgbClr val="5F978D"/>
          </a:solid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Rectangle 5"/>
          <p:cNvSpPr>
            <a:spLocks noGrp="1" noChangeArrowheads="1"/>
          </p:cNvSpPr>
          <p:nvPr>
            <p:ph type="ftr" sz="quarter" idx="3"/>
          </p:nvPr>
        </p:nvSpPr>
        <p:spPr bwMode="auto">
          <a:xfrm>
            <a:off x="457200" y="6248400"/>
            <a:ext cx="5410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solidFill>
                  <a:srgbClr val="0099CC"/>
                </a:solidFill>
                <a:latin typeface="Arial" charset="0"/>
                <a:cs typeface="+mn-cs"/>
              </a:defRPr>
            </a:lvl1p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rgbClr val="7B7ABB"/>
                </a:solidFill>
                <a:latin typeface="Arial" panose="020B0604020202020204" pitchFamily="34" charset="0"/>
                <a:cs typeface="+mn-cs"/>
              </a:defRPr>
            </a:lvl1pPr>
          </a:lstStyle>
          <a:p>
            <a:r>
              <a:rPr lang="en-US" smtClean="0"/>
              <a:t>8-</a:t>
            </a:r>
            <a:fld id="{014ECE98-2414-4282-B5AB-D817B91A18E1}" type="slidenum">
              <a:rPr lang="en-US" smtClean="0"/>
              <a:pPr/>
              <a:t>‹#›</a:t>
            </a:fld>
            <a:endParaRPr lang="en-US" smtClean="0"/>
          </a:p>
          <a:p>
            <a:endParaRPr lang="en-US" dirty="0"/>
          </a:p>
        </p:txBody>
      </p:sp>
    </p:spTree>
    <p:extLst>
      <p:ext uri="{BB962C8B-B14F-4D97-AF65-F5344CB8AC3E}">
        <p14:creationId xmlns:p14="http://schemas.microsoft.com/office/powerpoint/2010/main" val="3502588437"/>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Lst>
  <p:timing>
    <p:tnLst>
      <p:par>
        <p:cTn id="1" dur="indefinite" restart="never" nodeType="tmRoot"/>
      </p:par>
    </p:tnLst>
  </p:timing>
  <p:hf hdr="0" dt="0"/>
  <p:txStyles>
    <p:titleStyle>
      <a:lvl1pPr algn="ctr" rtl="0" eaLnBrk="1" fontAlgn="base" hangingPunct="1">
        <a:spcBef>
          <a:spcPct val="0"/>
        </a:spcBef>
        <a:spcAft>
          <a:spcPct val="0"/>
        </a:spcAft>
        <a:defRPr sz="4400">
          <a:solidFill>
            <a:schemeClr val="bg1"/>
          </a:solidFill>
          <a:latin typeface="+mj-lt"/>
          <a:ea typeface="+mj-ea"/>
          <a:cs typeface="+mj-cs"/>
        </a:defRPr>
      </a:lvl1pPr>
      <a:lvl2pPr algn="ctr" rtl="0" eaLnBrk="1" fontAlgn="base" hangingPunct="1">
        <a:spcBef>
          <a:spcPct val="0"/>
        </a:spcBef>
        <a:spcAft>
          <a:spcPct val="0"/>
        </a:spcAft>
        <a:defRPr sz="4400">
          <a:solidFill>
            <a:schemeClr val="bg1"/>
          </a:solidFill>
          <a:latin typeface="Arial" charset="0"/>
        </a:defRPr>
      </a:lvl2pPr>
      <a:lvl3pPr algn="ctr" rtl="0" eaLnBrk="1" fontAlgn="base" hangingPunct="1">
        <a:spcBef>
          <a:spcPct val="0"/>
        </a:spcBef>
        <a:spcAft>
          <a:spcPct val="0"/>
        </a:spcAft>
        <a:defRPr sz="4400">
          <a:solidFill>
            <a:schemeClr val="bg1"/>
          </a:solidFill>
          <a:latin typeface="Arial" charset="0"/>
        </a:defRPr>
      </a:lvl3pPr>
      <a:lvl4pPr algn="ctr" rtl="0" eaLnBrk="1" fontAlgn="base" hangingPunct="1">
        <a:spcBef>
          <a:spcPct val="0"/>
        </a:spcBef>
        <a:spcAft>
          <a:spcPct val="0"/>
        </a:spcAft>
        <a:defRPr sz="4400">
          <a:solidFill>
            <a:schemeClr val="bg1"/>
          </a:solidFill>
          <a:latin typeface="Arial" charset="0"/>
        </a:defRPr>
      </a:lvl4pPr>
      <a:lvl5pPr algn="ctr" rtl="0" eaLnBrk="1" fontAlgn="base" hangingPunct="1">
        <a:spcBef>
          <a:spcPct val="0"/>
        </a:spcBef>
        <a:spcAft>
          <a:spcPct val="0"/>
        </a:spcAft>
        <a:defRPr sz="4400">
          <a:solidFill>
            <a:schemeClr val="bg1"/>
          </a:solidFill>
          <a:latin typeface="Arial" charset="0"/>
        </a:defRPr>
      </a:lvl5pPr>
      <a:lvl6pPr marL="457200" algn="ctr" rtl="0" eaLnBrk="1" fontAlgn="base" hangingPunct="1">
        <a:spcBef>
          <a:spcPct val="0"/>
        </a:spcBef>
        <a:spcAft>
          <a:spcPct val="0"/>
        </a:spcAft>
        <a:defRPr sz="4400">
          <a:solidFill>
            <a:schemeClr val="bg1"/>
          </a:solidFill>
          <a:latin typeface="Arial" charset="0"/>
        </a:defRPr>
      </a:lvl6pPr>
      <a:lvl7pPr marL="914400" algn="ctr" rtl="0" eaLnBrk="1" fontAlgn="base" hangingPunct="1">
        <a:spcBef>
          <a:spcPct val="0"/>
        </a:spcBef>
        <a:spcAft>
          <a:spcPct val="0"/>
        </a:spcAft>
        <a:defRPr sz="4400">
          <a:solidFill>
            <a:schemeClr val="bg1"/>
          </a:solidFill>
          <a:latin typeface="Arial" charset="0"/>
        </a:defRPr>
      </a:lvl7pPr>
      <a:lvl8pPr marL="1371600" algn="ctr" rtl="0" eaLnBrk="1" fontAlgn="base" hangingPunct="1">
        <a:spcBef>
          <a:spcPct val="0"/>
        </a:spcBef>
        <a:spcAft>
          <a:spcPct val="0"/>
        </a:spcAft>
        <a:defRPr sz="4400">
          <a:solidFill>
            <a:schemeClr val="bg1"/>
          </a:solidFill>
          <a:latin typeface="Arial" charset="0"/>
        </a:defRPr>
      </a:lvl8pPr>
      <a:lvl9pPr marL="1828800" algn="ctr" rtl="0" eaLnBrk="1" fontAlgn="base" hangingPunct="1">
        <a:spcBef>
          <a:spcPct val="0"/>
        </a:spcBef>
        <a:spcAft>
          <a:spcPct val="0"/>
        </a:spcAft>
        <a:defRPr sz="4400">
          <a:solidFill>
            <a:schemeClr val="bg1"/>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cid:3287383400_2177562"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1" y="2362200"/>
            <a:ext cx="3352800" cy="3800745"/>
          </a:xfrm>
          <a:prstGeom prst="rect">
            <a:avLst/>
          </a:prstGeom>
        </p:spPr>
      </p:pic>
      <p:sp>
        <p:nvSpPr>
          <p:cNvPr id="15363" name="Rectangle 2"/>
          <p:cNvSpPr>
            <a:spLocks noGrp="1" noChangeArrowheads="1"/>
          </p:cNvSpPr>
          <p:nvPr>
            <p:ph type="ctrTitle"/>
          </p:nvPr>
        </p:nvSpPr>
        <p:spPr>
          <a:xfrm>
            <a:off x="0" y="0"/>
            <a:ext cx="9144000" cy="2362200"/>
          </a:xfrm>
          <a:solidFill>
            <a:srgbClr val="5F978D"/>
          </a:solidFill>
        </p:spPr>
        <p:txBody>
          <a:bodyPr/>
          <a:lstStyle/>
          <a:p>
            <a:pPr eaLnBrk="1" hangingPunct="1">
              <a:spcBef>
                <a:spcPct val="20000"/>
              </a:spcBef>
              <a:defRPr/>
            </a:pPr>
            <a:r>
              <a:rPr lang="en-US" sz="4000" dirty="0" smtClean="0"/>
              <a:t/>
            </a:r>
            <a:br>
              <a:rPr lang="en-US" sz="4000" dirty="0" smtClean="0"/>
            </a:br>
            <a:r>
              <a:rPr lang="en-US" sz="4000" dirty="0" smtClean="0">
                <a:latin typeface="Calibri" pitchFamily="34" charset="0"/>
                <a:cs typeface="Calibri" pitchFamily="34" charset="0"/>
              </a:rPr>
              <a:t>David M. Kroenke and David J. Auer</a:t>
            </a:r>
            <a:br>
              <a:rPr lang="en-US" sz="4000" dirty="0" smtClean="0">
                <a:latin typeface="Calibri" pitchFamily="34" charset="0"/>
                <a:cs typeface="Calibri" pitchFamily="34" charset="0"/>
              </a:rPr>
            </a:br>
            <a:r>
              <a:rPr lang="en-US" sz="4000" dirty="0" smtClean="0">
                <a:latin typeface="Calibri" pitchFamily="34" charset="0"/>
                <a:cs typeface="Calibri" pitchFamily="34" charset="0"/>
              </a:rPr>
              <a:t>Database Processing:</a:t>
            </a:r>
            <a:br>
              <a:rPr lang="en-US" sz="4000" dirty="0" smtClean="0">
                <a:latin typeface="Calibri" pitchFamily="34" charset="0"/>
                <a:cs typeface="Calibri" pitchFamily="34" charset="0"/>
              </a:rPr>
            </a:br>
            <a:r>
              <a:rPr lang="en-US" sz="3200" dirty="0" smtClean="0">
                <a:solidFill>
                  <a:schemeClr val="bg1">
                    <a:lumMod val="85000"/>
                  </a:schemeClr>
                </a:solidFill>
                <a:latin typeface="Calibri" pitchFamily="34" charset="0"/>
                <a:cs typeface="Calibri" pitchFamily="34" charset="0"/>
              </a:rPr>
              <a:t>Fundamentals, Design, and Implementation</a:t>
            </a:r>
            <a:r>
              <a:rPr lang="en-US" sz="4000" dirty="0" smtClean="0">
                <a:solidFill>
                  <a:srgbClr val="B3B3B3"/>
                </a:solidFill>
                <a:latin typeface="Calibri" pitchFamily="34" charset="0"/>
                <a:cs typeface="Calibri" pitchFamily="34" charset="0"/>
              </a:rPr>
              <a:t/>
            </a:r>
            <a:br>
              <a:rPr lang="en-US" sz="4000" dirty="0" smtClean="0">
                <a:solidFill>
                  <a:srgbClr val="B3B3B3"/>
                </a:solidFill>
                <a:latin typeface="Calibri" pitchFamily="34" charset="0"/>
                <a:cs typeface="Calibri" pitchFamily="34" charset="0"/>
              </a:rPr>
            </a:br>
            <a:endParaRPr lang="en-US" sz="4000" dirty="0" smtClean="0">
              <a:latin typeface="Calibri" pitchFamily="34" charset="0"/>
              <a:cs typeface="Calibri" pitchFamily="34" charset="0"/>
            </a:endParaRPr>
          </a:p>
        </p:txBody>
      </p:sp>
      <p:sp>
        <p:nvSpPr>
          <p:cNvPr id="15362" name="Rectangle 5"/>
          <p:cNvSpPr>
            <a:spLocks noChangeArrowheads="1"/>
          </p:cNvSpPr>
          <p:nvPr/>
        </p:nvSpPr>
        <p:spPr bwMode="auto">
          <a:xfrm>
            <a:off x="3352800" y="2362200"/>
            <a:ext cx="5791200" cy="3810000"/>
          </a:xfrm>
          <a:prstGeom prst="rect">
            <a:avLst/>
          </a:prstGeom>
          <a:noFill/>
          <a:ln w="9525">
            <a:noFill/>
            <a:miter lim="800000"/>
            <a:headEnd/>
            <a:tailEnd/>
          </a:ln>
        </p:spPr>
        <p:txBody>
          <a:bodyPr/>
          <a:lstStyle/>
          <a:p>
            <a:pPr algn="ctr">
              <a:spcBef>
                <a:spcPct val="20000"/>
              </a:spcBef>
            </a:pPr>
            <a:endParaRPr lang="en-US" sz="1000" b="1" dirty="0">
              <a:solidFill>
                <a:srgbClr val="3399FF"/>
              </a:solidFill>
            </a:endParaRPr>
          </a:p>
          <a:p>
            <a:pPr algn="ctr">
              <a:spcBef>
                <a:spcPct val="20000"/>
              </a:spcBef>
            </a:pPr>
            <a:r>
              <a:rPr lang="en-US" sz="3600" b="1" dirty="0">
                <a:solidFill>
                  <a:srgbClr val="D57A15"/>
                </a:solidFill>
                <a:latin typeface="Calibri" pitchFamily="34" charset="0"/>
                <a:cs typeface="Calibri" pitchFamily="34" charset="0"/>
              </a:rPr>
              <a:t>Chapter </a:t>
            </a:r>
            <a:r>
              <a:rPr lang="en-US" sz="3600" b="1" dirty="0" smtClean="0">
                <a:solidFill>
                  <a:srgbClr val="D57A15"/>
                </a:solidFill>
                <a:latin typeface="Calibri" pitchFamily="34" charset="0"/>
                <a:cs typeface="Calibri" pitchFamily="34" charset="0"/>
              </a:rPr>
              <a:t>Eight:</a:t>
            </a:r>
            <a:endParaRPr lang="en-US" sz="3600" b="1" dirty="0">
              <a:solidFill>
                <a:srgbClr val="D57A15"/>
              </a:solidFill>
              <a:latin typeface="Calibri" pitchFamily="34" charset="0"/>
              <a:cs typeface="Calibri" pitchFamily="34" charset="0"/>
            </a:endParaRPr>
          </a:p>
          <a:p>
            <a:pPr algn="ctr">
              <a:spcBef>
                <a:spcPct val="20000"/>
              </a:spcBef>
            </a:pPr>
            <a:r>
              <a:rPr lang="en-US" sz="4000" b="1" dirty="0" smtClean="0">
                <a:solidFill>
                  <a:srgbClr val="5F978D"/>
                </a:solidFill>
                <a:latin typeface="Calibri" pitchFamily="34" charset="0"/>
                <a:cs typeface="Calibri" pitchFamily="34" charset="0"/>
              </a:rPr>
              <a:t>Database Redesign</a:t>
            </a:r>
            <a:endParaRPr lang="en-US" sz="4000" b="1" dirty="0"/>
          </a:p>
        </p:txBody>
      </p:sp>
      <p:sp>
        <p:nvSpPr>
          <p:cNvPr id="2055" name="Rectangle 7"/>
          <p:cNvSpPr>
            <a:spLocks noChangeArrowheads="1"/>
          </p:cNvSpPr>
          <p:nvPr/>
        </p:nvSpPr>
        <p:spPr bwMode="auto">
          <a:xfrm>
            <a:off x="457200" y="1524000"/>
            <a:ext cx="8001000" cy="1600200"/>
          </a:xfrm>
          <a:prstGeom prst="rect">
            <a:avLst/>
          </a:prstGeom>
          <a:noFill/>
          <a:ln w="9525">
            <a:noFill/>
            <a:miter lim="800000"/>
            <a:headEnd/>
            <a:tailEnd/>
          </a:ln>
          <a:effectLst/>
        </p:spPr>
        <p:txBody>
          <a:bodyPr/>
          <a:lstStyle/>
          <a:p>
            <a:pPr>
              <a:spcBef>
                <a:spcPct val="20000"/>
              </a:spcBef>
              <a:defRPr/>
            </a:pPr>
            <a:endParaRPr lang="en-US" sz="3200" dirty="0">
              <a:solidFill>
                <a:schemeClr val="bg2">
                  <a:lumMod val="60000"/>
                  <a:lumOff val="40000"/>
                </a:schemeClr>
              </a:solidFill>
              <a:cs typeface="+mn-cs"/>
            </a:endParaRPr>
          </a:p>
        </p:txBody>
      </p:sp>
      <p:cxnSp>
        <p:nvCxnSpPr>
          <p:cNvPr id="10" name="Straight Connector 9"/>
          <p:cNvCxnSpPr/>
          <p:nvPr/>
        </p:nvCxnSpPr>
        <p:spPr>
          <a:xfrm>
            <a:off x="0" y="23622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95177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605333" y="1590676"/>
            <a:ext cx="3904762" cy="4390476"/>
          </a:xfrm>
          <a:prstGeom prst="rect">
            <a:avLst/>
          </a:prstGeom>
        </p:spPr>
      </p:pic>
      <p:sp>
        <p:nvSpPr>
          <p:cNvPr id="18434" name="Rectangle 2"/>
          <p:cNvSpPr>
            <a:spLocks noGrp="1" noChangeArrowheads="1"/>
          </p:cNvSpPr>
          <p:nvPr>
            <p:ph type="title"/>
          </p:nvPr>
        </p:nvSpPr>
        <p:spPr/>
        <p:txBody>
          <a:bodyPr/>
          <a:lstStyle/>
          <a:p>
            <a:pPr eaLnBrk="1" hangingPunct="1"/>
            <a:r>
              <a:rPr lang="en-US" dirty="0" smtClean="0"/>
              <a:t>Correlated </a:t>
            </a:r>
            <a:r>
              <a:rPr lang="en-US" dirty="0" err="1" smtClean="0"/>
              <a:t>Subquery</a:t>
            </a:r>
            <a:r>
              <a:rPr lang="en-US" dirty="0" smtClean="0"/>
              <a:t> Results</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10</a:t>
            </a:fld>
            <a:endParaRPr lang="en-US" smtClean="0"/>
          </a:p>
          <a:p>
            <a:endParaRPr lang="en-US"/>
          </a:p>
        </p:txBody>
      </p:sp>
    </p:spTree>
    <p:extLst>
      <p:ext uri="{BB962C8B-B14F-4D97-AF65-F5344CB8AC3E}">
        <p14:creationId xmlns:p14="http://schemas.microsoft.com/office/powerpoint/2010/main" val="582824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sz="3600" dirty="0" smtClean="0"/>
              <a:t>The Difference Between</a:t>
            </a:r>
            <a:br>
              <a:rPr lang="en-US" sz="3600" dirty="0" smtClean="0"/>
            </a:br>
            <a:r>
              <a:rPr lang="en-US" sz="3600" dirty="0" smtClean="0"/>
              <a:t>Regular and Correlated Subqueries</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2319619" y="1905000"/>
            <a:ext cx="4504762" cy="571429"/>
          </a:xfrm>
          <a:prstGeom prst="rect">
            <a:avLst/>
          </a:prstGeom>
        </p:spPr>
      </p:pic>
      <p:sp>
        <p:nvSpPr>
          <p:cNvPr id="4" name="Slide Number Placeholder 3"/>
          <p:cNvSpPr>
            <a:spLocks noGrp="1"/>
          </p:cNvSpPr>
          <p:nvPr>
            <p:ph type="sldNum" sz="quarter" idx="11"/>
          </p:nvPr>
        </p:nvSpPr>
        <p:spPr/>
        <p:txBody>
          <a:bodyPr/>
          <a:lstStyle/>
          <a:p>
            <a:r>
              <a:rPr lang="en-US" smtClean="0"/>
              <a:t>8-</a:t>
            </a:r>
            <a:fld id="{67E5CB67-EA94-4A43-A3F3-E97EE90F341D}" type="slidenum">
              <a:rPr lang="en-US" smtClean="0"/>
              <a:pPr/>
              <a:t>11</a:t>
            </a:fld>
            <a:endParaRPr lang="en-US" smtClean="0"/>
          </a:p>
          <a:p>
            <a:endParaRPr lang="en-US"/>
          </a:p>
        </p:txBody>
      </p:sp>
    </p:spTree>
    <p:extLst>
      <p:ext uri="{BB962C8B-B14F-4D97-AF65-F5344CB8AC3E}">
        <p14:creationId xmlns:p14="http://schemas.microsoft.com/office/powerpoint/2010/main" val="6748599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457200" y="274638"/>
            <a:ext cx="8229600" cy="792162"/>
          </a:xfrm>
        </p:spPr>
        <p:txBody>
          <a:bodyPr/>
          <a:lstStyle/>
          <a:p>
            <a:pPr eaLnBrk="1" hangingPunct="1"/>
            <a:r>
              <a:rPr lang="en-US" sz="3600" dirty="0" smtClean="0"/>
              <a:t>A Common Trap</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4" name="Picture 3"/>
          <p:cNvPicPr>
            <a:picLocks noChangeAspect="1"/>
          </p:cNvPicPr>
          <p:nvPr/>
        </p:nvPicPr>
        <p:blipFill>
          <a:blip r:embed="rId3"/>
          <a:stretch>
            <a:fillRect/>
          </a:stretch>
        </p:blipFill>
        <p:spPr>
          <a:xfrm>
            <a:off x="990600" y="1295400"/>
            <a:ext cx="6980952" cy="2904762"/>
          </a:xfrm>
          <a:prstGeom prst="rect">
            <a:avLst/>
          </a:prstGeom>
        </p:spPr>
      </p:pic>
      <p:pic>
        <p:nvPicPr>
          <p:cNvPr id="5" name="Picture 4"/>
          <p:cNvPicPr>
            <a:picLocks noChangeAspect="1"/>
          </p:cNvPicPr>
          <p:nvPr/>
        </p:nvPicPr>
        <p:blipFill>
          <a:blip r:embed="rId4"/>
          <a:stretch>
            <a:fillRect/>
          </a:stretch>
        </p:blipFill>
        <p:spPr>
          <a:xfrm>
            <a:off x="3428695" y="4724400"/>
            <a:ext cx="2104762" cy="723810"/>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12</a:t>
            </a:fld>
            <a:endParaRPr lang="en-US" smtClean="0"/>
          </a:p>
          <a:p>
            <a:endParaRPr lang="en-US"/>
          </a:p>
        </p:txBody>
      </p:sp>
    </p:spTree>
    <p:extLst>
      <p:ext uri="{BB962C8B-B14F-4D97-AF65-F5344CB8AC3E}">
        <p14:creationId xmlns:p14="http://schemas.microsoft.com/office/powerpoint/2010/main" val="5505444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The Problem Table</a:t>
            </a:r>
            <a:endParaRPr lang="en-US" sz="28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2"/>
          <a:stretch>
            <a:fillRect/>
          </a:stretch>
        </p:blipFill>
        <p:spPr>
          <a:xfrm>
            <a:off x="457201" y="1524000"/>
            <a:ext cx="8229600" cy="3601941"/>
          </a:xfrm>
          <a:prstGeom prst="rect">
            <a:avLst/>
          </a:prstGeom>
        </p:spPr>
      </p:pic>
      <p:sp>
        <p:nvSpPr>
          <p:cNvPr id="3" name="Slide Number Placeholder 2"/>
          <p:cNvSpPr>
            <a:spLocks noGrp="1"/>
          </p:cNvSpPr>
          <p:nvPr>
            <p:ph type="sldNum" sz="quarter" idx="11"/>
          </p:nvPr>
        </p:nvSpPr>
        <p:spPr/>
        <p:txBody>
          <a:bodyPr/>
          <a:lstStyle/>
          <a:p>
            <a:r>
              <a:rPr lang="en-US" smtClean="0"/>
              <a:t>8-</a:t>
            </a:r>
            <a:fld id="{67E5CB67-EA94-4A43-A3F3-E97EE90F341D}" type="slidenum">
              <a:rPr lang="en-US" smtClean="0"/>
              <a:pPr/>
              <a:t>13</a:t>
            </a:fld>
            <a:endParaRPr lang="en-US" smtClean="0"/>
          </a:p>
          <a:p>
            <a:endParaRPr lang="en-US"/>
          </a:p>
        </p:txBody>
      </p:sp>
    </p:spTree>
    <p:extLst>
      <p:ext uri="{BB962C8B-B14F-4D97-AF65-F5344CB8AC3E}">
        <p14:creationId xmlns:p14="http://schemas.microsoft.com/office/powerpoint/2010/main" val="416788490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sz="4000" smtClean="0"/>
              <a:t>Checking Functional Dependencies</a:t>
            </a:r>
          </a:p>
        </p:txBody>
      </p:sp>
      <p:sp>
        <p:nvSpPr>
          <p:cNvPr id="19459" name="Rectangle 3"/>
          <p:cNvSpPr>
            <a:spLocks noGrp="1" noChangeArrowheads="1"/>
          </p:cNvSpPr>
          <p:nvPr>
            <p:ph idx="1"/>
          </p:nvPr>
        </p:nvSpPr>
        <p:spPr/>
        <p:txBody>
          <a:bodyPr/>
          <a:lstStyle/>
          <a:p>
            <a:pPr eaLnBrk="1" hangingPunct="1">
              <a:lnSpc>
                <a:spcPct val="90000"/>
              </a:lnSpc>
            </a:pPr>
            <a:r>
              <a:rPr lang="en-US" sz="2400" dirty="0" smtClean="0"/>
              <a:t>The following correlated subquery can be used to check for any rows that violate the functional dependency.</a:t>
            </a:r>
          </a:p>
          <a:p>
            <a:pPr lvl="1" eaLnBrk="1" hangingPunct="1">
              <a:lnSpc>
                <a:spcPct val="90000"/>
              </a:lnSpc>
              <a:buFontTx/>
              <a:buNone/>
            </a:pPr>
            <a:r>
              <a:rPr lang="en-US" sz="2000" dirty="0" smtClean="0"/>
              <a:t>			</a:t>
            </a:r>
            <a:r>
              <a:rPr lang="en-US" sz="2000" b="1" dirty="0" smtClean="0">
                <a:solidFill>
                  <a:srgbClr val="0099CC"/>
                </a:solidFill>
              </a:rPr>
              <a:t>Department </a:t>
            </a:r>
            <a:r>
              <a:rPr lang="en-US" sz="2000" b="1" dirty="0" smtClean="0">
                <a:solidFill>
                  <a:srgbClr val="0099CC"/>
                </a:solidFill>
                <a:sym typeface="Wingdings" panose="05000000000000000000" pitchFamily="2" charset="2"/>
              </a:rPr>
              <a:t> </a:t>
            </a:r>
            <a:r>
              <a:rPr lang="en-US" sz="2000" b="1" dirty="0" err="1" smtClean="0">
                <a:solidFill>
                  <a:srgbClr val="0099CC"/>
                </a:solidFill>
                <a:sym typeface="Wingdings" panose="05000000000000000000" pitchFamily="2" charset="2"/>
              </a:rPr>
              <a:t>DeptPhone</a:t>
            </a:r>
            <a:endParaRPr lang="en-US" sz="2000" b="1" dirty="0" smtClean="0">
              <a:solidFill>
                <a:srgbClr val="0099CC"/>
              </a:solidFill>
              <a:sym typeface="Wingdings" panose="05000000000000000000" pitchFamily="2" charset="2"/>
            </a:endParaRPr>
          </a:p>
          <a:p>
            <a:pPr lvl="1" eaLnBrk="1" hangingPunct="1">
              <a:lnSpc>
                <a:spcPct val="90000"/>
              </a:lnSpc>
              <a:buFontTx/>
              <a:buNone/>
            </a:pPr>
            <a:endParaRPr lang="en-US" sz="2000" b="1" dirty="0" smtClean="0">
              <a:solidFill>
                <a:srgbClr val="0066FF"/>
              </a:solidFill>
              <a:sym typeface="Wingdings" panose="05000000000000000000" pitchFamily="2" charset="2"/>
            </a:endParaRPr>
          </a:p>
          <a:p>
            <a:pPr eaLnBrk="1" hangingPunct="1">
              <a:lnSpc>
                <a:spcPct val="90000"/>
              </a:lnSpc>
              <a:buFontTx/>
              <a:buNone/>
            </a:pPr>
            <a:r>
              <a:rPr lang="en-US" sz="2000" b="1" dirty="0" smtClean="0">
                <a:solidFill>
                  <a:srgbClr val="0066FF"/>
                </a:solidFill>
                <a:latin typeface="Courier New" panose="02070309020205020404" pitchFamily="49" charset="0"/>
              </a:rPr>
              <a:t>  </a:t>
            </a:r>
            <a:endParaRPr lang="en-US" sz="2000" b="1" dirty="0" smtClean="0">
              <a:solidFill>
                <a:srgbClr val="0099CC"/>
              </a:solidFill>
              <a:latin typeface="Courier New" panose="02070309020205020404" pitchFamily="49" charset="0"/>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624381" y="2895600"/>
            <a:ext cx="7895238" cy="2914286"/>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14</a:t>
            </a:fld>
            <a:endParaRPr lang="en-US" smtClean="0"/>
          </a:p>
          <a:p>
            <a:endParaRPr 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457200" y="274638"/>
            <a:ext cx="8229600" cy="1249362"/>
          </a:xfrm>
        </p:spPr>
        <p:txBody>
          <a:bodyPr/>
          <a:lstStyle/>
          <a:p>
            <a:pPr eaLnBrk="1" hangingPunct="1"/>
            <a:r>
              <a:rPr lang="en-US" sz="4000" dirty="0" smtClean="0"/>
              <a:t>Checking Functional Dependencies</a:t>
            </a:r>
            <a:br>
              <a:rPr lang="en-US" sz="4000" dirty="0" smtClean="0"/>
            </a:br>
            <a:r>
              <a:rPr lang="en-US" sz="3600" dirty="0" smtClean="0"/>
              <a:t>Results</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7" name="Picture 6"/>
          <p:cNvPicPr>
            <a:picLocks noChangeAspect="1"/>
          </p:cNvPicPr>
          <p:nvPr/>
        </p:nvPicPr>
        <p:blipFill>
          <a:blip r:embed="rId3"/>
          <a:stretch>
            <a:fillRect/>
          </a:stretch>
        </p:blipFill>
        <p:spPr>
          <a:xfrm>
            <a:off x="1876762" y="1905000"/>
            <a:ext cx="5390476" cy="1076190"/>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15</a:t>
            </a:fld>
            <a:endParaRPr lang="en-US" smtClean="0"/>
          </a:p>
          <a:p>
            <a:endParaRPr lang="en-US"/>
          </a:p>
        </p:txBody>
      </p:sp>
    </p:spTree>
    <p:extLst>
      <p:ext uri="{BB962C8B-B14F-4D97-AF65-F5344CB8AC3E}">
        <p14:creationId xmlns:p14="http://schemas.microsoft.com/office/powerpoint/2010/main" val="7221211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sz="2400" dirty="0" smtClean="0"/>
              <a:t>SQL EXISTS and NOT EXISTS Comparison Operators I</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7" name="Picture 6"/>
          <p:cNvPicPr>
            <a:picLocks noChangeAspect="1"/>
          </p:cNvPicPr>
          <p:nvPr/>
        </p:nvPicPr>
        <p:blipFill>
          <a:blip r:embed="rId3"/>
          <a:stretch>
            <a:fillRect/>
          </a:stretch>
        </p:blipFill>
        <p:spPr>
          <a:xfrm>
            <a:off x="457200" y="1524000"/>
            <a:ext cx="8229600" cy="3166304"/>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16</a:t>
            </a:fld>
            <a:endParaRPr lang="en-US" smtClean="0"/>
          </a:p>
          <a:p>
            <a:endParaRPr lang="en-US"/>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sz="2400" dirty="0" smtClean="0"/>
              <a:t>SQL EXISTS and NOT EXISTS Comparison Operators II</a:t>
            </a:r>
          </a:p>
        </p:txBody>
      </p:sp>
      <p:sp>
        <p:nvSpPr>
          <p:cNvPr id="20483" name="Rectangle 3"/>
          <p:cNvSpPr>
            <a:spLocks noGrp="1" noChangeArrowheads="1"/>
          </p:cNvSpPr>
          <p:nvPr>
            <p:ph idx="1"/>
          </p:nvPr>
        </p:nvSpPr>
        <p:spPr/>
        <p:txBody>
          <a:bodyPr/>
          <a:lstStyle/>
          <a:p>
            <a:pPr eaLnBrk="1" hangingPunct="1">
              <a:buClr>
                <a:schemeClr val="tx1"/>
              </a:buClr>
            </a:pPr>
            <a:r>
              <a:rPr lang="en-US" sz="2400" dirty="0" smtClean="0"/>
              <a:t>Using the </a:t>
            </a:r>
            <a:r>
              <a:rPr lang="en-US" sz="2400" b="1" dirty="0" smtClean="0">
                <a:solidFill>
                  <a:srgbClr val="0099CC"/>
                </a:solidFill>
              </a:rPr>
              <a:t>SQLE XISTS comparison operator</a:t>
            </a:r>
            <a:r>
              <a:rPr lang="en-US" sz="2400" dirty="0" smtClean="0"/>
              <a:t> and the </a:t>
            </a:r>
            <a:r>
              <a:rPr lang="en-US" sz="2400" b="1" dirty="0" smtClean="0">
                <a:solidFill>
                  <a:srgbClr val="0099CC"/>
                </a:solidFill>
              </a:rPr>
              <a:t>SQL NOT EXISTS comparison operator</a:t>
            </a:r>
            <a:r>
              <a:rPr lang="en-US" sz="2400" dirty="0" smtClean="0">
                <a:solidFill>
                  <a:srgbClr val="0099CC"/>
                </a:solidFill>
              </a:rPr>
              <a:t> </a:t>
            </a:r>
            <a:r>
              <a:rPr lang="en-US" sz="2400" dirty="0" smtClean="0"/>
              <a:t>(both discussed in Chapter 2) we can create specialized forms of correlated subqueries.</a:t>
            </a:r>
          </a:p>
          <a:p>
            <a:pPr lvl="1" eaLnBrk="1" hangingPunct="1"/>
            <a:r>
              <a:rPr lang="en-US" sz="2400" dirty="0" smtClean="0"/>
              <a:t>An </a:t>
            </a:r>
            <a:r>
              <a:rPr lang="en-US" sz="2400" b="1" dirty="0" smtClean="0">
                <a:solidFill>
                  <a:srgbClr val="0099CC"/>
                </a:solidFill>
              </a:rPr>
              <a:t>EXISTS</a:t>
            </a:r>
            <a:r>
              <a:rPr lang="en-US" sz="2400" dirty="0" smtClean="0"/>
              <a:t> condition is true if any row in the subquery meets the specified conditions.</a:t>
            </a:r>
          </a:p>
          <a:p>
            <a:pPr lvl="1" eaLnBrk="1" hangingPunct="1"/>
            <a:r>
              <a:rPr lang="en-US" sz="2400" dirty="0" smtClean="0"/>
              <a:t>A </a:t>
            </a:r>
            <a:r>
              <a:rPr lang="en-US" sz="2400" b="1" dirty="0" smtClean="0">
                <a:solidFill>
                  <a:srgbClr val="0099CC"/>
                </a:solidFill>
              </a:rPr>
              <a:t>NOT EXISTS </a:t>
            </a:r>
            <a:r>
              <a:rPr lang="en-US" sz="2400" dirty="0" smtClean="0"/>
              <a:t>condition is true only if all rows in the subquery do not meet the specified condition.</a:t>
            </a:r>
          </a:p>
          <a:p>
            <a:pPr eaLnBrk="1" hangingPunct="1"/>
            <a:r>
              <a:rPr lang="en-US" sz="2400" dirty="0" smtClean="0"/>
              <a:t>The use of a </a:t>
            </a:r>
            <a:r>
              <a:rPr lang="en-US" sz="2400" b="1" dirty="0" smtClean="0">
                <a:solidFill>
                  <a:srgbClr val="0099CC"/>
                </a:solidFill>
              </a:rPr>
              <a:t>double NOT EXISTS</a:t>
            </a:r>
            <a:r>
              <a:rPr lang="en-US" sz="2400" dirty="0" smtClean="0">
                <a:solidFill>
                  <a:srgbClr val="0099CC"/>
                </a:solidFill>
              </a:rPr>
              <a:t> </a:t>
            </a:r>
            <a:r>
              <a:rPr lang="en-US" sz="2400" dirty="0" smtClean="0"/>
              <a:t>can be used to find rows that have some specified condition to every row of a table.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17</a:t>
            </a:fld>
            <a:endParaRPr lang="en-US" smtClean="0"/>
          </a:p>
          <a:p>
            <a:endParaRPr lang="en-US"/>
          </a:p>
        </p:txBody>
      </p:sp>
    </p:spTree>
    <p:extLst>
      <p:ext uri="{BB962C8B-B14F-4D97-AF65-F5344CB8AC3E}">
        <p14:creationId xmlns:p14="http://schemas.microsoft.com/office/powerpoint/2010/main" val="3080648631"/>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sz="4000" smtClean="0"/>
              <a:t>Checking Functional Dependencies</a:t>
            </a:r>
          </a:p>
        </p:txBody>
      </p:sp>
      <p:sp>
        <p:nvSpPr>
          <p:cNvPr id="21507" name="Rectangle 3"/>
          <p:cNvSpPr>
            <a:spLocks noGrp="1" noChangeArrowheads="1"/>
          </p:cNvSpPr>
          <p:nvPr>
            <p:ph idx="1"/>
          </p:nvPr>
        </p:nvSpPr>
        <p:spPr/>
        <p:txBody>
          <a:bodyPr/>
          <a:lstStyle/>
          <a:p>
            <a:pPr eaLnBrk="1" hangingPunct="1"/>
            <a:r>
              <a:rPr lang="en-US" sz="2800" dirty="0" smtClean="0"/>
              <a:t>Here is the code to check the previous functional dependency using the SQL EXISTS comparison operator:</a:t>
            </a:r>
          </a:p>
          <a:p>
            <a:pPr eaLnBrk="1" hangingPunct="1">
              <a:lnSpc>
                <a:spcPct val="90000"/>
              </a:lnSpc>
              <a:buFontTx/>
              <a:buNone/>
            </a:pPr>
            <a:endParaRPr lang="en-US" sz="2000" b="1" dirty="0" smtClean="0">
              <a:solidFill>
                <a:srgbClr val="0066FF"/>
              </a:solidFill>
              <a:latin typeface="Courier New" panose="02070309020205020404" pitchFamily="49" charset="0"/>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838200" y="3048000"/>
            <a:ext cx="7819065" cy="2895600"/>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18</a:t>
            </a:fld>
            <a:endParaRPr lang="en-US" smtClean="0"/>
          </a:p>
          <a:p>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smtClean="0"/>
              <a:t>Double NOT EXISTS</a:t>
            </a:r>
          </a:p>
        </p:txBody>
      </p:sp>
      <p:sp>
        <p:nvSpPr>
          <p:cNvPr id="22531" name="Rectangle 3"/>
          <p:cNvSpPr>
            <a:spLocks noGrp="1" noChangeArrowheads="1"/>
          </p:cNvSpPr>
          <p:nvPr>
            <p:ph idx="1"/>
          </p:nvPr>
        </p:nvSpPr>
        <p:spPr/>
        <p:txBody>
          <a:bodyPr/>
          <a:lstStyle/>
          <a:p>
            <a:pPr eaLnBrk="1" hangingPunct="1">
              <a:lnSpc>
                <a:spcPct val="90000"/>
              </a:lnSpc>
            </a:pPr>
            <a:r>
              <a:rPr lang="en-US" sz="2800" dirty="0" smtClean="0"/>
              <a:t>The following code determines the name of any ARTIST that is of interest to every CUSTOMER:</a:t>
            </a:r>
          </a:p>
          <a:p>
            <a:pPr eaLnBrk="1" hangingPunct="1">
              <a:lnSpc>
                <a:spcPct val="90000"/>
              </a:lnSpc>
              <a:buFontTx/>
              <a:buNone/>
            </a:pPr>
            <a:r>
              <a:rPr lang="en-US" sz="2000" b="1" dirty="0" smtClean="0">
                <a:solidFill>
                  <a:srgbClr val="0066FF"/>
                </a:solidFill>
                <a:latin typeface="Courier New" panose="02070309020205020404" pitchFamily="49" charset="0"/>
              </a:rPr>
              <a:t>	</a:t>
            </a:r>
            <a:endParaRPr lang="en-US" sz="2000" b="1" dirty="0" smtClean="0">
              <a:solidFill>
                <a:srgbClr val="0099CC"/>
              </a:solidFill>
              <a:latin typeface="Courier New" panose="02070309020205020404" pitchFamily="49" charset="0"/>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548248" y="2482407"/>
            <a:ext cx="8138552" cy="3701700"/>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19</a:t>
            </a:fld>
            <a:endParaRPr lang="en-US" smtClean="0"/>
          </a:p>
          <a:p>
            <a:endParaRPr lang="en-US"/>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smtClean="0"/>
              <a:t>Chapter Objectives</a:t>
            </a:r>
          </a:p>
        </p:txBody>
      </p:sp>
      <p:sp>
        <p:nvSpPr>
          <p:cNvPr id="14339" name="Rectangle 3"/>
          <p:cNvSpPr>
            <a:spLocks noGrp="1" noChangeArrowheads="1"/>
          </p:cNvSpPr>
          <p:nvPr>
            <p:ph idx="1"/>
          </p:nvPr>
        </p:nvSpPr>
        <p:spPr/>
        <p:txBody>
          <a:bodyPr/>
          <a:lstStyle/>
          <a:p>
            <a:pPr eaLnBrk="1" hangingPunct="1"/>
            <a:r>
              <a:rPr lang="en-US" sz="2200" dirty="0" smtClean="0"/>
              <a:t>To understand the need for database redesign</a:t>
            </a:r>
          </a:p>
          <a:p>
            <a:pPr eaLnBrk="1" hangingPunct="1"/>
            <a:r>
              <a:rPr lang="en-US" sz="2200" dirty="0" smtClean="0"/>
              <a:t>To be able to use correlated subqueries</a:t>
            </a:r>
          </a:p>
          <a:p>
            <a:pPr eaLnBrk="1" hangingPunct="1"/>
            <a:r>
              <a:rPr lang="en-US" sz="2200" dirty="0" smtClean="0"/>
              <a:t>To be able to use the SQL EXISTS and NOT EXISTS comparison operators in correlated subqueries</a:t>
            </a:r>
          </a:p>
          <a:p>
            <a:pPr eaLnBrk="1" hangingPunct="1"/>
            <a:r>
              <a:rPr lang="en-US" sz="2200" dirty="0" smtClean="0"/>
              <a:t>To understand reverse engineering</a:t>
            </a:r>
          </a:p>
          <a:p>
            <a:pPr eaLnBrk="1" hangingPunct="1"/>
            <a:r>
              <a:rPr lang="en-US" sz="2200" dirty="0" smtClean="0"/>
              <a:t>To be able to use dependency graphs</a:t>
            </a:r>
          </a:p>
          <a:p>
            <a:pPr eaLnBrk="1" hangingPunct="1"/>
            <a:r>
              <a:rPr lang="en-US" sz="2200" dirty="0" smtClean="0"/>
              <a:t>To be able to change table names</a:t>
            </a:r>
          </a:p>
          <a:p>
            <a:pPr eaLnBrk="1" hangingPunct="1"/>
            <a:r>
              <a:rPr lang="en-US" sz="2200" dirty="0" smtClean="0"/>
              <a:t>To be able to change table columns</a:t>
            </a:r>
          </a:p>
          <a:p>
            <a:pPr eaLnBrk="1" hangingPunct="1"/>
            <a:r>
              <a:rPr lang="en-US" sz="2200" dirty="0" smtClean="0"/>
              <a:t>To be able to change relationship cardinalities</a:t>
            </a:r>
          </a:p>
          <a:p>
            <a:pPr eaLnBrk="1" hangingPunct="1"/>
            <a:r>
              <a:rPr lang="en-US" sz="2200" dirty="0" smtClean="0"/>
              <a:t>To be able to change relationship properties</a:t>
            </a:r>
          </a:p>
          <a:p>
            <a:pPr eaLnBrk="1" hangingPunct="1"/>
            <a:r>
              <a:rPr lang="en-US" sz="2200" dirty="0" smtClean="0"/>
              <a:t>To be able to add and delete relationships</a:t>
            </a:r>
          </a:p>
          <a:p>
            <a:pPr eaLnBrk="1" hangingPunct="1"/>
            <a:endParaRPr lang="en-US" sz="24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a:t>
            </a:fld>
            <a:endParaRPr lang="en-US" smtClean="0"/>
          </a:p>
          <a:p>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dirty="0" smtClean="0"/>
              <a:t>Double NOT EXISTS Results</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7" name="Picture 6"/>
          <p:cNvPicPr>
            <a:picLocks noChangeAspect="1"/>
          </p:cNvPicPr>
          <p:nvPr/>
        </p:nvPicPr>
        <p:blipFill>
          <a:blip r:embed="rId3"/>
          <a:stretch>
            <a:fillRect/>
          </a:stretch>
        </p:blipFill>
        <p:spPr>
          <a:xfrm>
            <a:off x="2463799" y="1752600"/>
            <a:ext cx="4216402" cy="914400"/>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20</a:t>
            </a:fld>
            <a:endParaRPr lang="en-US" smtClean="0"/>
          </a:p>
          <a:p>
            <a:endParaRPr lang="en-US"/>
          </a:p>
        </p:txBody>
      </p:sp>
    </p:spTree>
    <p:extLst>
      <p:ext uri="{BB962C8B-B14F-4D97-AF65-F5344CB8AC3E}">
        <p14:creationId xmlns:p14="http://schemas.microsoft.com/office/powerpoint/2010/main" val="1347221287"/>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smtClean="0"/>
              <a:t>Database Redesign</a:t>
            </a:r>
          </a:p>
        </p:txBody>
      </p:sp>
      <p:sp>
        <p:nvSpPr>
          <p:cNvPr id="23555" name="Rectangle 3"/>
          <p:cNvSpPr>
            <a:spLocks noGrp="1" noChangeArrowheads="1"/>
          </p:cNvSpPr>
          <p:nvPr>
            <p:ph idx="1"/>
          </p:nvPr>
        </p:nvSpPr>
        <p:spPr/>
        <p:txBody>
          <a:bodyPr/>
          <a:lstStyle/>
          <a:p>
            <a:pPr eaLnBrk="1" hangingPunct="1"/>
            <a:r>
              <a:rPr lang="en-US" sz="2800" dirty="0" smtClean="0"/>
              <a:t>Three principles for database redesign: </a:t>
            </a:r>
          </a:p>
          <a:p>
            <a:pPr lvl="1" eaLnBrk="1" hangingPunct="1"/>
            <a:r>
              <a:rPr lang="en-US" sz="2400" dirty="0" smtClean="0"/>
              <a:t>Measure twice and cut once: </a:t>
            </a:r>
            <a:r>
              <a:rPr lang="en-US" sz="2400" b="1" dirty="0" smtClean="0">
                <a:solidFill>
                  <a:srgbClr val="0099CC"/>
                </a:solidFill>
              </a:rPr>
              <a:t>understand</a:t>
            </a:r>
            <a:r>
              <a:rPr lang="en-US" sz="2400" dirty="0" smtClean="0"/>
              <a:t> the current structure and contents of the database before making any structure changes.</a:t>
            </a:r>
          </a:p>
          <a:p>
            <a:pPr lvl="1" eaLnBrk="1" hangingPunct="1">
              <a:buClr>
                <a:schemeClr val="tx1"/>
              </a:buClr>
            </a:pPr>
            <a:r>
              <a:rPr lang="en-US" sz="2400" b="1" dirty="0" smtClean="0">
                <a:solidFill>
                  <a:srgbClr val="0099CC"/>
                </a:solidFill>
              </a:rPr>
              <a:t>Test</a:t>
            </a:r>
            <a:r>
              <a:rPr lang="en-US" sz="2400" dirty="0" smtClean="0"/>
              <a:t> the new changes on a test database before making real changes.</a:t>
            </a:r>
          </a:p>
          <a:p>
            <a:pPr lvl="1" eaLnBrk="1" hangingPunct="1"/>
            <a:r>
              <a:rPr lang="en-US" sz="2400" dirty="0" smtClean="0"/>
              <a:t>Create a complete </a:t>
            </a:r>
            <a:r>
              <a:rPr lang="en-US" sz="2400" b="1" dirty="0" smtClean="0">
                <a:solidFill>
                  <a:srgbClr val="0099CC"/>
                </a:solidFill>
              </a:rPr>
              <a:t>backup</a:t>
            </a:r>
            <a:r>
              <a:rPr lang="en-US" sz="2400" dirty="0" smtClean="0"/>
              <a:t> of the operational database before making any structure changes.</a:t>
            </a:r>
          </a:p>
          <a:p>
            <a:pPr eaLnBrk="1" hangingPunct="1"/>
            <a:r>
              <a:rPr lang="en-US" sz="2800" dirty="0" smtClean="0"/>
              <a:t>Technique: </a:t>
            </a:r>
            <a:r>
              <a:rPr lang="en-US" sz="2800" b="1" dirty="0" smtClean="0">
                <a:solidFill>
                  <a:srgbClr val="0099CC"/>
                </a:solidFill>
              </a:rPr>
              <a:t>Reverse Engineering (RE)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21</a:t>
            </a:fld>
            <a:endParaRPr lang="en-US" smtClean="0"/>
          </a:p>
          <a:p>
            <a:endParaRPr lang="en-US"/>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smtClean="0"/>
              <a:t>Reverse Engineering (RE)</a:t>
            </a:r>
          </a:p>
        </p:txBody>
      </p:sp>
      <p:sp>
        <p:nvSpPr>
          <p:cNvPr id="24579" name="Rectangle 3"/>
          <p:cNvSpPr>
            <a:spLocks noGrp="1" noChangeArrowheads="1"/>
          </p:cNvSpPr>
          <p:nvPr>
            <p:ph idx="1"/>
          </p:nvPr>
        </p:nvSpPr>
        <p:spPr/>
        <p:txBody>
          <a:bodyPr/>
          <a:lstStyle/>
          <a:p>
            <a:pPr eaLnBrk="1" hangingPunct="1">
              <a:buClr>
                <a:schemeClr val="tx1"/>
              </a:buClr>
            </a:pPr>
            <a:r>
              <a:rPr lang="en-US" sz="2800" b="1" dirty="0" smtClean="0">
                <a:solidFill>
                  <a:srgbClr val="0099CC"/>
                </a:solidFill>
              </a:rPr>
              <a:t>Reverse engineering (RE)</a:t>
            </a:r>
            <a:r>
              <a:rPr lang="en-US" sz="2800" dirty="0" smtClean="0">
                <a:solidFill>
                  <a:srgbClr val="0099CC"/>
                </a:solidFill>
              </a:rPr>
              <a:t> </a:t>
            </a:r>
            <a:r>
              <a:rPr lang="en-US" sz="2800" dirty="0" smtClean="0"/>
              <a:t>is the process of reading and producing a data model from </a:t>
            </a:r>
            <a:br>
              <a:rPr lang="en-US" sz="2800" dirty="0" smtClean="0"/>
            </a:br>
            <a:r>
              <a:rPr lang="en-US" sz="2800" dirty="0" smtClean="0"/>
              <a:t>a database schema. </a:t>
            </a:r>
          </a:p>
          <a:p>
            <a:pPr eaLnBrk="1" hangingPunct="1"/>
            <a:r>
              <a:rPr lang="en-US" sz="2800" dirty="0" smtClean="0"/>
              <a:t>A </a:t>
            </a:r>
            <a:r>
              <a:rPr lang="en-US" sz="2800" b="1" dirty="0" smtClean="0">
                <a:solidFill>
                  <a:srgbClr val="0099CC"/>
                </a:solidFill>
              </a:rPr>
              <a:t>reverse engineered (RE) data model</a:t>
            </a:r>
            <a:r>
              <a:rPr lang="en-US" sz="2800" b="1" dirty="0" smtClean="0"/>
              <a:t>:</a:t>
            </a:r>
            <a:r>
              <a:rPr lang="en-US" sz="2800" dirty="0" smtClean="0"/>
              <a:t> </a:t>
            </a:r>
          </a:p>
          <a:p>
            <a:pPr lvl="1" eaLnBrk="1" hangingPunct="1"/>
            <a:r>
              <a:rPr lang="en-US" sz="2400" dirty="0" smtClean="0"/>
              <a:t>Provides a basis to begin the database redesign project.</a:t>
            </a:r>
          </a:p>
          <a:p>
            <a:pPr lvl="1" eaLnBrk="1" hangingPunct="1"/>
            <a:r>
              <a:rPr lang="en-US" sz="2400" dirty="0" smtClean="0"/>
              <a:t>Is neither truly a conceptual nor an internal schema as it has characteristics of both.</a:t>
            </a:r>
          </a:p>
          <a:p>
            <a:pPr lvl="1" eaLnBrk="1" hangingPunct="1"/>
            <a:r>
              <a:rPr lang="en-US" sz="2400" dirty="0" smtClean="0"/>
              <a:t>Should be carefully reviewed because it almost always has missing information.</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22</a:t>
            </a:fld>
            <a:endParaRPr lang="en-US" smtClean="0"/>
          </a:p>
          <a:p>
            <a:endParaRPr lang="en-US"/>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457201" y="1458980"/>
            <a:ext cx="8229600" cy="4541927"/>
          </a:xfrm>
          <a:prstGeom prst="rect">
            <a:avLst/>
          </a:prstGeom>
        </p:spPr>
      </p:pic>
      <p:sp>
        <p:nvSpPr>
          <p:cNvPr id="25602" name="Rectangle 2"/>
          <p:cNvSpPr>
            <a:spLocks noGrp="1" noChangeArrowheads="1"/>
          </p:cNvSpPr>
          <p:nvPr>
            <p:ph type="title"/>
          </p:nvPr>
        </p:nvSpPr>
        <p:spPr/>
        <p:txBody>
          <a:bodyPr/>
          <a:lstStyle/>
          <a:p>
            <a:pPr eaLnBrk="1" hangingPunct="1"/>
            <a:r>
              <a:rPr lang="en-US" sz="4000" smtClean="0"/>
              <a:t>Reverse Engineered Data Model</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23</a:t>
            </a:fld>
            <a:endParaRPr lang="en-US" smtClean="0"/>
          </a:p>
          <a:p>
            <a:endParaRPr 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smtClean="0"/>
              <a:t>Dependency Graphs</a:t>
            </a:r>
          </a:p>
        </p:txBody>
      </p:sp>
      <p:sp>
        <p:nvSpPr>
          <p:cNvPr id="26627" name="Rectangle 3"/>
          <p:cNvSpPr>
            <a:spLocks noGrp="1" noChangeArrowheads="1"/>
          </p:cNvSpPr>
          <p:nvPr>
            <p:ph idx="1"/>
          </p:nvPr>
        </p:nvSpPr>
        <p:spPr/>
        <p:txBody>
          <a:bodyPr/>
          <a:lstStyle/>
          <a:p>
            <a:pPr eaLnBrk="1" hangingPunct="1">
              <a:buClr>
                <a:schemeClr val="tx1"/>
              </a:buClr>
            </a:pPr>
            <a:r>
              <a:rPr lang="en-US" sz="2800" b="1" smtClean="0">
                <a:solidFill>
                  <a:srgbClr val="0099CC"/>
                </a:solidFill>
              </a:rPr>
              <a:t>Dependency graphs</a:t>
            </a:r>
            <a:r>
              <a:rPr lang="en-US" sz="2800" smtClean="0">
                <a:solidFill>
                  <a:srgbClr val="0099CC"/>
                </a:solidFill>
              </a:rPr>
              <a:t> </a:t>
            </a:r>
            <a:r>
              <a:rPr lang="en-US" sz="2800" smtClean="0"/>
              <a:t>are diagrams used to portray the dependency of one element on another.</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24</a:t>
            </a:fld>
            <a:endParaRPr lang="en-US" smtClean="0"/>
          </a:p>
          <a:p>
            <a:endParaRPr lang="en-US"/>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238505" y="1651177"/>
            <a:ext cx="6666990" cy="4532930"/>
          </a:xfrm>
          <a:prstGeom prst="rect">
            <a:avLst/>
          </a:prstGeom>
        </p:spPr>
      </p:pic>
      <p:sp>
        <p:nvSpPr>
          <p:cNvPr id="27650" name="Rectangle 2"/>
          <p:cNvSpPr>
            <a:spLocks noGrp="1" noChangeArrowheads="1"/>
          </p:cNvSpPr>
          <p:nvPr>
            <p:ph type="title"/>
          </p:nvPr>
        </p:nvSpPr>
        <p:spPr/>
        <p:txBody>
          <a:bodyPr/>
          <a:lstStyle/>
          <a:p>
            <a:pPr eaLnBrk="1" hangingPunct="1"/>
            <a:r>
              <a:rPr lang="en-US" sz="4000" dirty="0" smtClean="0"/>
              <a:t>Composite Dependency Graph</a:t>
            </a:r>
            <a:br>
              <a:rPr lang="en-US" sz="4000" dirty="0" smtClean="0"/>
            </a:br>
            <a:r>
              <a:rPr lang="en-US" sz="3200" dirty="0" smtClean="0"/>
              <a:t>[Incomplete]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25</a:t>
            </a:fld>
            <a:endParaRPr lang="en-US" smtClean="0"/>
          </a:p>
          <a:p>
            <a:endParaRPr 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sz="3600" dirty="0" smtClean="0"/>
              <a:t>Database Backup and Test Databases</a:t>
            </a:r>
          </a:p>
        </p:txBody>
      </p:sp>
      <p:sp>
        <p:nvSpPr>
          <p:cNvPr id="28675" name="Rectangle 3"/>
          <p:cNvSpPr>
            <a:spLocks noGrp="1" noChangeArrowheads="1"/>
          </p:cNvSpPr>
          <p:nvPr>
            <p:ph idx="1"/>
          </p:nvPr>
        </p:nvSpPr>
        <p:spPr/>
        <p:txBody>
          <a:bodyPr/>
          <a:lstStyle/>
          <a:p>
            <a:pPr eaLnBrk="1" hangingPunct="1">
              <a:lnSpc>
                <a:spcPct val="90000"/>
              </a:lnSpc>
            </a:pPr>
            <a:r>
              <a:rPr lang="en-US" sz="2800" dirty="0" smtClean="0"/>
              <a:t>Before making any changes to an operational database:</a:t>
            </a:r>
          </a:p>
          <a:p>
            <a:pPr lvl="1" eaLnBrk="1" hangingPunct="1">
              <a:lnSpc>
                <a:spcPct val="90000"/>
              </a:lnSpc>
            </a:pPr>
            <a:r>
              <a:rPr lang="en-US" sz="2400" dirty="0" smtClean="0"/>
              <a:t>A complete backup of the operational database should be made. </a:t>
            </a:r>
          </a:p>
          <a:p>
            <a:pPr lvl="1" eaLnBrk="1" hangingPunct="1">
              <a:lnSpc>
                <a:spcPct val="90000"/>
              </a:lnSpc>
            </a:pPr>
            <a:r>
              <a:rPr lang="en-US" sz="2400" dirty="0" smtClean="0"/>
              <a:t>Any proposed changes should be thoroughly tested.</a:t>
            </a:r>
          </a:p>
          <a:p>
            <a:pPr eaLnBrk="1" hangingPunct="1">
              <a:lnSpc>
                <a:spcPct val="90000"/>
              </a:lnSpc>
            </a:pPr>
            <a:r>
              <a:rPr lang="en-US" sz="2800" dirty="0" smtClean="0"/>
              <a:t>Three different copies of the database schema used in the redesign process:</a:t>
            </a:r>
          </a:p>
          <a:p>
            <a:pPr lvl="1" eaLnBrk="1" hangingPunct="1">
              <a:lnSpc>
                <a:spcPct val="90000"/>
              </a:lnSpc>
            </a:pPr>
            <a:r>
              <a:rPr lang="en-US" sz="2400" dirty="0" smtClean="0"/>
              <a:t>A small test database for initial testing</a:t>
            </a:r>
          </a:p>
          <a:p>
            <a:pPr lvl="1" eaLnBrk="1" hangingPunct="1">
              <a:lnSpc>
                <a:spcPct val="90000"/>
              </a:lnSpc>
            </a:pPr>
            <a:r>
              <a:rPr lang="en-US" sz="2400" dirty="0" smtClean="0"/>
              <a:t>A large test database for secondary testing</a:t>
            </a:r>
          </a:p>
          <a:p>
            <a:pPr lvl="1" eaLnBrk="1" hangingPunct="1">
              <a:lnSpc>
                <a:spcPct val="90000"/>
              </a:lnSpc>
            </a:pPr>
            <a:r>
              <a:rPr lang="en-US" sz="2400" dirty="0" smtClean="0"/>
              <a:t>The operational database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26</a:t>
            </a:fld>
            <a:endParaRPr lang="en-US" smtClean="0"/>
          </a:p>
          <a:p>
            <a:endParaRPr lang="en-US"/>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smtClean="0"/>
              <a:t>Database Redesign Changes</a:t>
            </a:r>
          </a:p>
        </p:txBody>
      </p:sp>
      <p:sp>
        <p:nvSpPr>
          <p:cNvPr id="29699" name="Rectangle 3"/>
          <p:cNvSpPr>
            <a:spLocks noGrp="1" noChangeArrowheads="1"/>
          </p:cNvSpPr>
          <p:nvPr>
            <p:ph idx="1"/>
          </p:nvPr>
        </p:nvSpPr>
        <p:spPr/>
        <p:txBody>
          <a:bodyPr/>
          <a:lstStyle/>
          <a:p>
            <a:pPr eaLnBrk="1" hangingPunct="1">
              <a:lnSpc>
                <a:spcPct val="90000"/>
              </a:lnSpc>
            </a:pPr>
            <a:r>
              <a:rPr lang="en-US" sz="2800" smtClean="0"/>
              <a:t>Changing tables and columns</a:t>
            </a:r>
          </a:p>
          <a:p>
            <a:pPr lvl="1" eaLnBrk="1" hangingPunct="1">
              <a:lnSpc>
                <a:spcPct val="90000"/>
              </a:lnSpc>
            </a:pPr>
            <a:r>
              <a:rPr lang="en-US" sz="2400" smtClean="0"/>
              <a:t>Changing table names</a:t>
            </a:r>
          </a:p>
          <a:p>
            <a:pPr lvl="1" eaLnBrk="1" hangingPunct="1">
              <a:lnSpc>
                <a:spcPct val="90000"/>
              </a:lnSpc>
            </a:pPr>
            <a:r>
              <a:rPr lang="en-US" sz="2400" smtClean="0"/>
              <a:t>Adding and dropping table columns</a:t>
            </a:r>
          </a:p>
          <a:p>
            <a:pPr lvl="1" eaLnBrk="1" hangingPunct="1">
              <a:lnSpc>
                <a:spcPct val="90000"/>
              </a:lnSpc>
            </a:pPr>
            <a:r>
              <a:rPr lang="en-US" sz="2400" smtClean="0"/>
              <a:t>Changing data type or constraints</a:t>
            </a:r>
          </a:p>
          <a:p>
            <a:pPr lvl="1" eaLnBrk="1" hangingPunct="1">
              <a:lnSpc>
                <a:spcPct val="90000"/>
              </a:lnSpc>
            </a:pPr>
            <a:r>
              <a:rPr lang="en-US" sz="2400" smtClean="0"/>
              <a:t>Adding and dropping constraints</a:t>
            </a:r>
          </a:p>
          <a:p>
            <a:pPr eaLnBrk="1" hangingPunct="1">
              <a:lnSpc>
                <a:spcPct val="90000"/>
              </a:lnSpc>
            </a:pPr>
            <a:r>
              <a:rPr lang="en-US" sz="2800" smtClean="0"/>
              <a:t>Changing relationships</a:t>
            </a:r>
          </a:p>
          <a:p>
            <a:pPr lvl="1" eaLnBrk="1" hangingPunct="1">
              <a:lnSpc>
                <a:spcPct val="90000"/>
              </a:lnSpc>
            </a:pPr>
            <a:r>
              <a:rPr lang="en-US" sz="2400" smtClean="0"/>
              <a:t>Changing cardinalities</a:t>
            </a:r>
          </a:p>
          <a:p>
            <a:pPr lvl="1" eaLnBrk="1" hangingPunct="1">
              <a:lnSpc>
                <a:spcPct val="90000"/>
              </a:lnSpc>
            </a:pPr>
            <a:r>
              <a:rPr lang="en-US" sz="2400" smtClean="0"/>
              <a:t>Adding and deleting relationships</a:t>
            </a:r>
          </a:p>
          <a:p>
            <a:pPr lvl="1" eaLnBrk="1" hangingPunct="1">
              <a:lnSpc>
                <a:spcPct val="90000"/>
              </a:lnSpc>
            </a:pPr>
            <a:r>
              <a:rPr lang="en-US" sz="2400" smtClean="0"/>
              <a:t>Adding and removing relationships for denormalization</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27</a:t>
            </a:fld>
            <a:endParaRPr lang="en-US" smtClean="0"/>
          </a:p>
          <a:p>
            <a:endParaRPr lang="en-US"/>
          </a:p>
        </p:txBody>
      </p:sp>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smtClean="0"/>
              <a:t>Changing Table Names</a:t>
            </a:r>
          </a:p>
        </p:txBody>
      </p:sp>
      <p:sp>
        <p:nvSpPr>
          <p:cNvPr id="30723" name="Rectangle 3"/>
          <p:cNvSpPr>
            <a:spLocks noGrp="1" noChangeArrowheads="1"/>
          </p:cNvSpPr>
          <p:nvPr>
            <p:ph idx="1"/>
          </p:nvPr>
        </p:nvSpPr>
        <p:spPr/>
        <p:txBody>
          <a:bodyPr/>
          <a:lstStyle/>
          <a:p>
            <a:pPr eaLnBrk="1" hangingPunct="1">
              <a:lnSpc>
                <a:spcPct val="90000"/>
              </a:lnSpc>
            </a:pPr>
            <a:r>
              <a:rPr lang="en-US" sz="2800" smtClean="0"/>
              <a:t>Although SQL or DBMS specific commands exist, there is no good command to change a table name except in the most simple cases.</a:t>
            </a:r>
          </a:p>
          <a:p>
            <a:pPr lvl="1" eaLnBrk="1" hangingPunct="1">
              <a:lnSpc>
                <a:spcPct val="90000"/>
              </a:lnSpc>
            </a:pPr>
            <a:r>
              <a:rPr lang="en-US" sz="2400" smtClean="0"/>
              <a:t>The table needs to be re-created under the new name, tested, and the old table is dropped.</a:t>
            </a:r>
          </a:p>
          <a:p>
            <a:pPr eaLnBrk="1" hangingPunct="1">
              <a:lnSpc>
                <a:spcPct val="90000"/>
              </a:lnSpc>
            </a:pPr>
            <a:r>
              <a:rPr lang="en-US" sz="2800" smtClean="0"/>
              <a:t>Changing a table name has a surprising number of potential consequences.</a:t>
            </a:r>
          </a:p>
          <a:p>
            <a:pPr lvl="1" eaLnBrk="1" hangingPunct="1">
              <a:lnSpc>
                <a:spcPct val="90000"/>
              </a:lnSpc>
            </a:pPr>
            <a:r>
              <a:rPr lang="en-US" sz="2400" smtClean="0"/>
              <a:t>Therefore, using views defined as table aliases is more appropriate.</a:t>
            </a:r>
          </a:p>
          <a:p>
            <a:pPr lvl="1" eaLnBrk="1" hangingPunct="1">
              <a:lnSpc>
                <a:spcPct val="90000"/>
              </a:lnSpc>
            </a:pPr>
            <a:r>
              <a:rPr lang="en-US" sz="2400" smtClean="0"/>
              <a:t>Only views that define the aliases would need to be changed when the source table name is changed.</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28</a:t>
            </a:fld>
            <a:endParaRPr lang="en-US" smtClean="0"/>
          </a:p>
          <a:p>
            <a:endParaRPr lang="en-US"/>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dirty="0" smtClean="0"/>
              <a:t>Adding Columns I</a:t>
            </a:r>
          </a:p>
        </p:txBody>
      </p:sp>
      <p:sp>
        <p:nvSpPr>
          <p:cNvPr id="31747" name="Rectangle 3"/>
          <p:cNvSpPr>
            <a:spLocks noGrp="1" noChangeArrowheads="1"/>
          </p:cNvSpPr>
          <p:nvPr>
            <p:ph idx="1"/>
          </p:nvPr>
        </p:nvSpPr>
        <p:spPr>
          <a:xfrm>
            <a:off x="533400" y="1600200"/>
            <a:ext cx="8153400" cy="4495800"/>
          </a:xfrm>
        </p:spPr>
        <p:txBody>
          <a:bodyPr/>
          <a:lstStyle/>
          <a:p>
            <a:pPr eaLnBrk="1" hangingPunct="1"/>
            <a:r>
              <a:rPr lang="en-US" sz="2400" dirty="0" smtClean="0"/>
              <a:t>To add NULL columns to a table:</a:t>
            </a:r>
          </a:p>
          <a:p>
            <a:pPr marL="0" indent="0" eaLnBrk="1" hangingPunct="1">
              <a:buNone/>
            </a:pPr>
            <a:endParaRPr lang="en-US" sz="1800" dirty="0" smtClean="0"/>
          </a:p>
          <a:p>
            <a:pPr marL="0" indent="0" eaLnBrk="1" hangingPunct="1">
              <a:buNone/>
            </a:pPr>
            <a:endParaRPr lang="en-US" sz="1800" dirty="0" smtClean="0"/>
          </a:p>
          <a:p>
            <a:pPr marL="0" indent="0" eaLnBrk="1" hangingPunct="1">
              <a:buNone/>
            </a:pPr>
            <a:endParaRPr lang="en-US" sz="18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990600" y="2209800"/>
            <a:ext cx="5019048" cy="971429"/>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29</a:t>
            </a:fld>
            <a:endParaRPr lang="en-US" smtClean="0"/>
          </a:p>
          <a:p>
            <a:endParaRPr lang="en-US"/>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smtClean="0"/>
              <a:t>Need for Database Redesign</a:t>
            </a:r>
          </a:p>
        </p:txBody>
      </p:sp>
      <p:sp>
        <p:nvSpPr>
          <p:cNvPr id="15363" name="Rectangle 3"/>
          <p:cNvSpPr>
            <a:spLocks noGrp="1" noChangeArrowheads="1"/>
          </p:cNvSpPr>
          <p:nvPr>
            <p:ph idx="1"/>
          </p:nvPr>
        </p:nvSpPr>
        <p:spPr/>
        <p:txBody>
          <a:bodyPr/>
          <a:lstStyle/>
          <a:p>
            <a:pPr eaLnBrk="1" hangingPunct="1">
              <a:buClr>
                <a:schemeClr val="tx1"/>
              </a:buClr>
            </a:pPr>
            <a:r>
              <a:rPr lang="en-US" sz="2400" b="1" smtClean="0">
                <a:solidFill>
                  <a:srgbClr val="0099CC"/>
                </a:solidFill>
              </a:rPr>
              <a:t>Database redesign</a:t>
            </a:r>
            <a:r>
              <a:rPr lang="en-US" sz="2400" smtClean="0">
                <a:solidFill>
                  <a:srgbClr val="0099CC"/>
                </a:solidFill>
              </a:rPr>
              <a:t> </a:t>
            </a:r>
            <a:r>
              <a:rPr lang="en-US" sz="2400" smtClean="0"/>
              <a:t>is necessary:</a:t>
            </a:r>
          </a:p>
          <a:p>
            <a:pPr lvl="1" eaLnBrk="1" hangingPunct="1"/>
            <a:r>
              <a:rPr lang="en-US" sz="2000" smtClean="0"/>
              <a:t>To fix mistakes made during the initial database design.</a:t>
            </a:r>
          </a:p>
          <a:p>
            <a:pPr lvl="1" eaLnBrk="1" hangingPunct="1"/>
            <a:r>
              <a:rPr lang="en-US" sz="2000" smtClean="0"/>
              <a:t>To adapt the database to changes in system requirements.</a:t>
            </a:r>
          </a:p>
          <a:p>
            <a:pPr eaLnBrk="1" hangingPunct="1"/>
            <a:r>
              <a:rPr lang="en-US" sz="2400" smtClean="0"/>
              <a:t>Because information systems and organizations create each other, a new information system will cause changes in systems requirements:</a:t>
            </a:r>
          </a:p>
          <a:p>
            <a:pPr lvl="1" eaLnBrk="1" hangingPunct="1"/>
            <a:r>
              <a:rPr lang="en-US" sz="2000" smtClean="0"/>
              <a:t>When a new system is installed, users can behave in new ways.</a:t>
            </a:r>
          </a:p>
          <a:p>
            <a:pPr lvl="1" eaLnBrk="1" hangingPunct="1"/>
            <a:r>
              <a:rPr lang="en-US" sz="2000" smtClean="0"/>
              <a:t>As the users behave in the new ways, they will want changes to the system to accommodate their new behaviors.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3</a:t>
            </a:fld>
            <a:endParaRPr lang="en-US" smtClean="0"/>
          </a:p>
          <a:p>
            <a:endParaRPr lang="en-US"/>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dirty="0" smtClean="0"/>
              <a:t>Adding Columns II</a:t>
            </a:r>
          </a:p>
        </p:txBody>
      </p:sp>
      <p:sp>
        <p:nvSpPr>
          <p:cNvPr id="31747" name="Rectangle 3"/>
          <p:cNvSpPr>
            <a:spLocks noGrp="1" noChangeArrowheads="1"/>
          </p:cNvSpPr>
          <p:nvPr>
            <p:ph idx="1"/>
          </p:nvPr>
        </p:nvSpPr>
        <p:spPr>
          <a:xfrm>
            <a:off x="533400" y="1600200"/>
            <a:ext cx="8153400" cy="4495800"/>
          </a:xfrm>
        </p:spPr>
        <p:txBody>
          <a:bodyPr/>
          <a:lstStyle/>
          <a:p>
            <a:pPr eaLnBrk="1" hangingPunct="1"/>
            <a:r>
              <a:rPr lang="en-US" sz="2400" dirty="0" smtClean="0"/>
              <a:t>Other column constraints, e.g., DEFAULT or UNIQUE, may be included with the column definition.</a:t>
            </a:r>
          </a:p>
          <a:p>
            <a:pPr marL="0" indent="0" eaLnBrk="1" hangingPunct="1">
              <a:buNone/>
            </a:pPr>
            <a:endParaRPr lang="en-US" sz="2400" dirty="0" smtClean="0"/>
          </a:p>
          <a:p>
            <a:pPr marL="0" indent="0" eaLnBrk="1" hangingPunct="1">
              <a:buNone/>
            </a:pPr>
            <a:endParaRPr lang="en-US" sz="2400" dirty="0"/>
          </a:p>
          <a:p>
            <a:pPr marL="0" indent="0" eaLnBrk="1" hangingPunct="1">
              <a:buNone/>
            </a:pPr>
            <a:endParaRPr lang="en-US" sz="2400" dirty="0" smtClean="0"/>
          </a:p>
          <a:p>
            <a:pPr eaLnBrk="1" hangingPunct="1"/>
            <a:r>
              <a:rPr lang="en-US" sz="2400" dirty="0" smtClean="0"/>
              <a:t>Newly added DEFAULT constraint will be applied to only new rows, existing rows will have null values.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973961" y="2590800"/>
            <a:ext cx="7705219" cy="915562"/>
          </a:xfrm>
          <a:prstGeom prst="rect">
            <a:avLst/>
          </a:prstGeom>
        </p:spPr>
      </p:pic>
      <p:pic>
        <p:nvPicPr>
          <p:cNvPr id="4" name="Picture 3"/>
          <p:cNvPicPr>
            <a:picLocks noChangeAspect="1"/>
          </p:cNvPicPr>
          <p:nvPr/>
        </p:nvPicPr>
        <p:blipFill>
          <a:blip r:embed="rId4"/>
          <a:stretch>
            <a:fillRect/>
          </a:stretch>
        </p:blipFill>
        <p:spPr>
          <a:xfrm>
            <a:off x="973961" y="4648200"/>
            <a:ext cx="5410200" cy="1302116"/>
          </a:xfrm>
          <a:prstGeom prst="rect">
            <a:avLst/>
          </a:prstGeom>
        </p:spPr>
      </p:pic>
      <p:sp>
        <p:nvSpPr>
          <p:cNvPr id="6" name="Slide Number Placeholder 5"/>
          <p:cNvSpPr>
            <a:spLocks noGrp="1"/>
          </p:cNvSpPr>
          <p:nvPr>
            <p:ph type="sldNum" sz="quarter" idx="11"/>
          </p:nvPr>
        </p:nvSpPr>
        <p:spPr/>
        <p:txBody>
          <a:bodyPr/>
          <a:lstStyle/>
          <a:p>
            <a:r>
              <a:rPr lang="en-US" smtClean="0"/>
              <a:t>8-</a:t>
            </a:r>
            <a:fld id="{67E5CB67-EA94-4A43-A3F3-E97EE90F341D}" type="slidenum">
              <a:rPr lang="en-US" smtClean="0"/>
              <a:pPr/>
              <a:t>30</a:t>
            </a:fld>
            <a:endParaRPr lang="en-US" smtClean="0"/>
          </a:p>
          <a:p>
            <a:endParaRPr lang="en-US"/>
          </a:p>
        </p:txBody>
      </p:sp>
    </p:spTree>
    <p:extLst>
      <p:ext uri="{BB962C8B-B14F-4D97-AF65-F5344CB8AC3E}">
        <p14:creationId xmlns:p14="http://schemas.microsoft.com/office/powerpoint/2010/main" val="399031967"/>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dirty="0" smtClean="0"/>
              <a:t>Adding Columns III</a:t>
            </a:r>
          </a:p>
        </p:txBody>
      </p:sp>
      <p:sp>
        <p:nvSpPr>
          <p:cNvPr id="31747" name="Rectangle 3"/>
          <p:cNvSpPr>
            <a:spLocks noGrp="1" noChangeArrowheads="1"/>
          </p:cNvSpPr>
          <p:nvPr>
            <p:ph idx="1"/>
          </p:nvPr>
        </p:nvSpPr>
        <p:spPr>
          <a:xfrm>
            <a:off x="533400" y="1600200"/>
            <a:ext cx="8153400" cy="4495800"/>
          </a:xfrm>
        </p:spPr>
        <p:txBody>
          <a:bodyPr/>
          <a:lstStyle/>
          <a:p>
            <a:pPr eaLnBrk="1" hangingPunct="1"/>
            <a:r>
              <a:rPr lang="en-US" sz="2400" dirty="0" smtClean="0"/>
              <a:t>Three steps to add a NOT NULL column:</a:t>
            </a:r>
          </a:p>
          <a:p>
            <a:pPr lvl="1" eaLnBrk="1" hangingPunct="1"/>
            <a:r>
              <a:rPr lang="en-US" sz="2000" dirty="0" smtClean="0"/>
              <a:t>Add the column as NULL.</a:t>
            </a:r>
          </a:p>
          <a:p>
            <a:pPr lvl="1" eaLnBrk="1" hangingPunct="1"/>
            <a:r>
              <a:rPr lang="en-US" sz="2000" dirty="0" smtClean="0"/>
              <a:t>Add data to every row.</a:t>
            </a:r>
          </a:p>
          <a:p>
            <a:pPr lvl="1" eaLnBrk="1" hangingPunct="1"/>
            <a:r>
              <a:rPr lang="en-US" sz="2000" dirty="0" smtClean="0"/>
              <a:t>Alter the column constraint to NOT NULL.</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2" name="Picture 1"/>
          <p:cNvPicPr>
            <a:picLocks noChangeAspect="1"/>
          </p:cNvPicPr>
          <p:nvPr/>
        </p:nvPicPr>
        <p:blipFill>
          <a:blip r:embed="rId3"/>
          <a:stretch>
            <a:fillRect/>
          </a:stretch>
        </p:blipFill>
        <p:spPr>
          <a:xfrm>
            <a:off x="1066800" y="3367147"/>
            <a:ext cx="6647619" cy="961905"/>
          </a:xfrm>
          <a:prstGeom prst="rect">
            <a:avLst/>
          </a:prstGeom>
        </p:spPr>
      </p:pic>
      <p:sp>
        <p:nvSpPr>
          <p:cNvPr id="4" name="Slide Number Placeholder 3"/>
          <p:cNvSpPr>
            <a:spLocks noGrp="1"/>
          </p:cNvSpPr>
          <p:nvPr>
            <p:ph type="sldNum" sz="quarter" idx="11"/>
          </p:nvPr>
        </p:nvSpPr>
        <p:spPr/>
        <p:txBody>
          <a:bodyPr/>
          <a:lstStyle/>
          <a:p>
            <a:r>
              <a:rPr lang="en-US" smtClean="0"/>
              <a:t>8-</a:t>
            </a:r>
            <a:fld id="{67E5CB67-EA94-4A43-A3F3-E97EE90F341D}" type="slidenum">
              <a:rPr lang="en-US" smtClean="0"/>
              <a:pPr/>
              <a:t>31</a:t>
            </a:fld>
            <a:endParaRPr lang="en-US" smtClean="0"/>
          </a:p>
          <a:p>
            <a:endParaRPr lang="en-US"/>
          </a:p>
        </p:txBody>
      </p:sp>
    </p:spTree>
    <p:extLst>
      <p:ext uri="{BB962C8B-B14F-4D97-AF65-F5344CB8AC3E}">
        <p14:creationId xmlns:p14="http://schemas.microsoft.com/office/powerpoint/2010/main" val="3505303074"/>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en-US" smtClean="0"/>
              <a:t>Dropping Columns </a:t>
            </a:r>
          </a:p>
        </p:txBody>
      </p:sp>
      <p:sp>
        <p:nvSpPr>
          <p:cNvPr id="32771" name="Rectangle 3"/>
          <p:cNvSpPr>
            <a:spLocks noGrp="1" noChangeArrowheads="1"/>
          </p:cNvSpPr>
          <p:nvPr>
            <p:ph idx="1"/>
          </p:nvPr>
        </p:nvSpPr>
        <p:spPr/>
        <p:txBody>
          <a:bodyPr/>
          <a:lstStyle/>
          <a:p>
            <a:pPr eaLnBrk="1" hangingPunct="1"/>
            <a:r>
              <a:rPr lang="en-US" sz="2800" dirty="0" smtClean="0"/>
              <a:t>To drop </a:t>
            </a:r>
            <a:r>
              <a:rPr lang="en-US" sz="2800" dirty="0" err="1" smtClean="0"/>
              <a:t>nonkey</a:t>
            </a:r>
            <a:r>
              <a:rPr lang="en-US" sz="2800" dirty="0" smtClean="0"/>
              <a:t> columns: </a:t>
            </a:r>
          </a:p>
          <a:p>
            <a:pPr marL="0" indent="0" eaLnBrk="1" hangingPunct="1">
              <a:buNone/>
            </a:pPr>
            <a:endParaRPr lang="en-US" sz="2800" dirty="0" smtClean="0"/>
          </a:p>
          <a:p>
            <a:pPr marL="0" indent="0" eaLnBrk="1" hangingPunct="1">
              <a:buNone/>
            </a:pPr>
            <a:endParaRPr lang="en-US" sz="2800" dirty="0"/>
          </a:p>
          <a:p>
            <a:pPr eaLnBrk="1" hangingPunct="1"/>
            <a:r>
              <a:rPr lang="en-US" sz="2800" dirty="0" smtClean="0"/>
              <a:t>To drop a foreign key column, the foreign key constraint must first be dropped.</a:t>
            </a:r>
          </a:p>
          <a:p>
            <a:pPr eaLnBrk="1" hangingPunct="1"/>
            <a:r>
              <a:rPr lang="en-US" sz="2800" dirty="0" smtClean="0"/>
              <a:t>To drop the primary key, all foreign keys using the primary key must first be dropped; followed by dropping the primary key constraint.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2062476" y="2162295"/>
            <a:ext cx="5019048" cy="961905"/>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32</a:t>
            </a:fld>
            <a:endParaRPr lang="en-US" smtClean="0"/>
          </a:p>
          <a:p>
            <a:endParaRPr lang="en-US"/>
          </a:p>
        </p:txBody>
      </p:sp>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smtClean="0"/>
              <a:t>Changing Data Type or Constraints</a:t>
            </a:r>
          </a:p>
        </p:txBody>
      </p:sp>
      <p:sp>
        <p:nvSpPr>
          <p:cNvPr id="33795" name="Rectangle 3"/>
          <p:cNvSpPr>
            <a:spLocks noGrp="1" noChangeArrowheads="1"/>
          </p:cNvSpPr>
          <p:nvPr>
            <p:ph idx="1"/>
          </p:nvPr>
        </p:nvSpPr>
        <p:spPr/>
        <p:txBody>
          <a:bodyPr/>
          <a:lstStyle/>
          <a:p>
            <a:pPr eaLnBrk="1" hangingPunct="1"/>
            <a:r>
              <a:rPr lang="en-US" sz="2800" dirty="0" smtClean="0"/>
              <a:t>Use the </a:t>
            </a:r>
            <a:r>
              <a:rPr lang="en-US" sz="2800" b="1" dirty="0" smtClean="0">
                <a:solidFill>
                  <a:srgbClr val="0099CC"/>
                </a:solidFill>
              </a:rPr>
              <a:t>SQL ALTER TABLE ALTER COLUMN</a:t>
            </a:r>
            <a:r>
              <a:rPr lang="en-US" sz="2800" dirty="0" smtClean="0">
                <a:solidFill>
                  <a:srgbClr val="0099CC"/>
                </a:solidFill>
              </a:rPr>
              <a:t> </a:t>
            </a:r>
            <a:r>
              <a:rPr lang="en-US" sz="2800" b="1" dirty="0" smtClean="0">
                <a:solidFill>
                  <a:srgbClr val="0099CC"/>
                </a:solidFill>
              </a:rPr>
              <a:t>statement</a:t>
            </a:r>
            <a:r>
              <a:rPr lang="en-US" sz="2800" dirty="0" smtClean="0">
                <a:solidFill>
                  <a:srgbClr val="0099CC"/>
                </a:solidFill>
              </a:rPr>
              <a:t> </a:t>
            </a:r>
            <a:r>
              <a:rPr lang="en-US" sz="2800" dirty="0" smtClean="0"/>
              <a:t>to change data types and constraints.</a:t>
            </a:r>
          </a:p>
          <a:p>
            <a:pPr eaLnBrk="1" hangingPunct="1"/>
            <a:r>
              <a:rPr lang="en-US" sz="2800" dirty="0" smtClean="0"/>
              <a:t>For some changes, data will be lost or the DBMS may refuse the change.</a:t>
            </a:r>
          </a:p>
          <a:p>
            <a:pPr eaLnBrk="1" hangingPunct="1"/>
            <a:r>
              <a:rPr lang="en-US" sz="2800" dirty="0" smtClean="0"/>
              <a:t>To change a constraint from NULL to NOT NULL, all rows must have a value first.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33</a:t>
            </a:fld>
            <a:endParaRPr lang="en-US" smtClean="0"/>
          </a:p>
          <a:p>
            <a:endParaRPr lang="en-US"/>
          </a:p>
        </p:txBody>
      </p:sp>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smtClean="0"/>
              <a:t>Changing Data Type or Constraints</a:t>
            </a:r>
          </a:p>
        </p:txBody>
      </p:sp>
      <p:sp>
        <p:nvSpPr>
          <p:cNvPr id="34819" name="Rectangle 3"/>
          <p:cNvSpPr>
            <a:spLocks noGrp="1" noChangeArrowheads="1"/>
          </p:cNvSpPr>
          <p:nvPr>
            <p:ph idx="1"/>
          </p:nvPr>
        </p:nvSpPr>
        <p:spPr/>
        <p:txBody>
          <a:bodyPr/>
          <a:lstStyle/>
          <a:p>
            <a:pPr eaLnBrk="1" hangingPunct="1"/>
            <a:r>
              <a:rPr lang="en-US" sz="2800" dirty="0" smtClean="0"/>
              <a:t>Converting more specific data type, e.g., date, money, and numeric, to char or varchar will usually succeed.</a:t>
            </a:r>
          </a:p>
          <a:p>
            <a:pPr lvl="1" eaLnBrk="1" hangingPunct="1"/>
            <a:r>
              <a:rPr lang="en-US" sz="2400" dirty="0" smtClean="0"/>
              <a:t>Changing a data type from char or varchar to a more specific type can be a problem.</a:t>
            </a:r>
          </a:p>
          <a:p>
            <a:pPr eaLnBrk="1" hangingPunct="1"/>
            <a:r>
              <a:rPr lang="en-US" sz="2800" dirty="0" smtClean="0"/>
              <a:t>Example:</a:t>
            </a:r>
          </a:p>
          <a:p>
            <a:pPr marL="0" indent="0" eaLnBrk="1" hangingPunct="1">
              <a:buNone/>
            </a:pPr>
            <a:endParaRPr lang="en-US" sz="28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914400" y="4343400"/>
            <a:ext cx="7772400" cy="1110343"/>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34</a:t>
            </a:fld>
            <a:endParaRPr lang="en-US" smtClean="0"/>
          </a:p>
          <a:p>
            <a:endParaRPr lang="en-US"/>
          </a:p>
        </p:txBody>
      </p:sp>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smtClean="0"/>
              <a:t>Adding and Dropping Constraints</a:t>
            </a:r>
          </a:p>
        </p:txBody>
      </p:sp>
      <p:sp>
        <p:nvSpPr>
          <p:cNvPr id="35843" name="Rectangle 3"/>
          <p:cNvSpPr>
            <a:spLocks noGrp="1" noChangeArrowheads="1"/>
          </p:cNvSpPr>
          <p:nvPr>
            <p:ph idx="1"/>
          </p:nvPr>
        </p:nvSpPr>
        <p:spPr/>
        <p:txBody>
          <a:bodyPr/>
          <a:lstStyle/>
          <a:p>
            <a:pPr eaLnBrk="1" hangingPunct="1"/>
            <a:r>
              <a:rPr lang="en-US" sz="2800" dirty="0" smtClean="0"/>
              <a:t>Use the </a:t>
            </a:r>
            <a:r>
              <a:rPr lang="en-US" sz="2800" b="1" dirty="0" smtClean="0">
                <a:solidFill>
                  <a:srgbClr val="0099CC"/>
                </a:solidFill>
              </a:rPr>
              <a:t>SQL ALTER TABLE ADD (DROP) CONSTRAINT statement</a:t>
            </a:r>
            <a:r>
              <a:rPr lang="en-US" sz="2800" dirty="0" smtClean="0">
                <a:solidFill>
                  <a:srgbClr val="0099CC"/>
                </a:solidFill>
              </a:rPr>
              <a:t> </a:t>
            </a:r>
            <a:r>
              <a:rPr lang="en-US" sz="2800" dirty="0" smtClean="0"/>
              <a:t>to add (remove) constraints</a:t>
            </a:r>
          </a:p>
          <a:p>
            <a:pPr eaLnBrk="1" hangingPunct="1"/>
            <a:r>
              <a:rPr lang="en-US" sz="2800" dirty="0" smtClean="0"/>
              <a:t>Example</a:t>
            </a:r>
          </a:p>
          <a:p>
            <a:pPr marL="0" indent="0" eaLnBrk="1" hangingPunct="1">
              <a:buNone/>
            </a:pPr>
            <a:endParaRPr lang="en-US" sz="28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914400" y="3391752"/>
            <a:ext cx="7772400" cy="916033"/>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35</a:t>
            </a:fld>
            <a:endParaRPr lang="en-US" smtClean="0"/>
          </a:p>
          <a:p>
            <a:endParaRPr lang="en-US"/>
          </a:p>
        </p:txBody>
      </p:sp>
    </p:spTree>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smtClean="0"/>
              <a:t>Changing Minimum Cardinalities</a:t>
            </a:r>
          </a:p>
        </p:txBody>
      </p:sp>
      <p:sp>
        <p:nvSpPr>
          <p:cNvPr id="36867" name="Rectangle 3"/>
          <p:cNvSpPr>
            <a:spLocks noGrp="1" noChangeArrowheads="1"/>
          </p:cNvSpPr>
          <p:nvPr>
            <p:ph idx="1"/>
          </p:nvPr>
        </p:nvSpPr>
        <p:spPr/>
        <p:txBody>
          <a:bodyPr/>
          <a:lstStyle/>
          <a:p>
            <a:pPr eaLnBrk="1" hangingPunct="1"/>
            <a:r>
              <a:rPr lang="en-US" sz="2800" smtClean="0"/>
              <a:t>On the parent side: </a:t>
            </a:r>
          </a:p>
          <a:p>
            <a:pPr lvl="1" eaLnBrk="1" hangingPunct="1"/>
            <a:r>
              <a:rPr lang="en-US" sz="2400" smtClean="0"/>
              <a:t>To change from zero to one, change the foreign key constraint from NULL to NOT NULL.</a:t>
            </a:r>
          </a:p>
          <a:p>
            <a:pPr lvl="2" eaLnBrk="1" hangingPunct="1"/>
            <a:r>
              <a:rPr lang="en-US" sz="2000" smtClean="0"/>
              <a:t>Can only be done if all the rows in the table have a value.</a:t>
            </a:r>
          </a:p>
          <a:p>
            <a:pPr lvl="1" eaLnBrk="1" hangingPunct="1"/>
            <a:r>
              <a:rPr lang="en-US" sz="2400" smtClean="0"/>
              <a:t>To change from one to zero, change the foreign key constraint from NOT NULL to NULL.</a:t>
            </a:r>
          </a:p>
          <a:p>
            <a:pPr eaLnBrk="1" hangingPunct="1"/>
            <a:r>
              <a:rPr lang="en-US" sz="2800" smtClean="0"/>
              <a:t>On the child side: </a:t>
            </a:r>
          </a:p>
          <a:p>
            <a:pPr lvl="1" eaLnBrk="1" hangingPunct="1"/>
            <a:r>
              <a:rPr lang="en-US" sz="2400" smtClean="0"/>
              <a:t>Add (to change from zero to one) or drop (to change from one to zero) triggers that enforce the constraint.</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36</a:t>
            </a:fld>
            <a:endParaRPr lang="en-US" smtClean="0"/>
          </a:p>
          <a:p>
            <a:endParaRPr 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en-US" sz="4000" smtClean="0"/>
              <a:t>Changing Maximum Cardinalities: 1:1 to 1:N</a:t>
            </a:r>
          </a:p>
        </p:txBody>
      </p:sp>
      <p:sp>
        <p:nvSpPr>
          <p:cNvPr id="37891" name="Rectangle 3"/>
          <p:cNvSpPr>
            <a:spLocks noGrp="1" noChangeArrowheads="1"/>
          </p:cNvSpPr>
          <p:nvPr>
            <p:ph idx="1"/>
          </p:nvPr>
        </p:nvSpPr>
        <p:spPr/>
        <p:txBody>
          <a:bodyPr/>
          <a:lstStyle/>
          <a:p>
            <a:pPr eaLnBrk="1" hangingPunct="1"/>
            <a:r>
              <a:rPr lang="en-US" smtClean="0"/>
              <a:t>If the foreign key is in the correct table, remove the unique constraint on the foreign key column.</a:t>
            </a:r>
          </a:p>
          <a:p>
            <a:pPr eaLnBrk="1" hangingPunct="1"/>
            <a:r>
              <a:rPr lang="en-US" smtClean="0"/>
              <a:t>If the foreign key is in the wrong table, move the foreign key to the correct table and do not place a unique constraint on that table.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37</a:t>
            </a:fld>
            <a:endParaRPr lang="en-US" smtClean="0"/>
          </a:p>
          <a:p>
            <a:endParaRPr 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57200" y="1688559"/>
            <a:ext cx="8229600" cy="1859340"/>
          </a:xfrm>
          <a:prstGeom prst="rect">
            <a:avLst/>
          </a:prstGeom>
        </p:spPr>
      </p:pic>
      <p:sp>
        <p:nvSpPr>
          <p:cNvPr id="38914" name="Rectangle 2"/>
          <p:cNvSpPr>
            <a:spLocks noGrp="1" noChangeArrowheads="1"/>
          </p:cNvSpPr>
          <p:nvPr>
            <p:ph type="title"/>
          </p:nvPr>
        </p:nvSpPr>
        <p:spPr/>
        <p:txBody>
          <a:bodyPr/>
          <a:lstStyle/>
          <a:p>
            <a:pPr eaLnBrk="1" hangingPunct="1"/>
            <a:r>
              <a:rPr lang="en-US" sz="4000" smtClean="0"/>
              <a:t>Changing Maximum Cardinalities: 1:1 to 1:N Example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38</a:t>
            </a:fld>
            <a:endParaRPr lang="en-US" smtClean="0"/>
          </a:p>
          <a:p>
            <a:endParaRPr 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sz="4000" smtClean="0"/>
              <a:t>Changing Maximum Cardinalities:</a:t>
            </a:r>
            <a:br>
              <a:rPr lang="en-US" sz="4000" smtClean="0"/>
            </a:br>
            <a:r>
              <a:rPr lang="en-US" sz="4000" smtClean="0"/>
              <a:t>1:N to N:M</a:t>
            </a:r>
          </a:p>
        </p:txBody>
      </p:sp>
      <p:sp>
        <p:nvSpPr>
          <p:cNvPr id="39939" name="Rectangle 3"/>
          <p:cNvSpPr>
            <a:spLocks noGrp="1" noChangeArrowheads="1"/>
          </p:cNvSpPr>
          <p:nvPr>
            <p:ph idx="1"/>
          </p:nvPr>
        </p:nvSpPr>
        <p:spPr/>
        <p:txBody>
          <a:bodyPr/>
          <a:lstStyle/>
          <a:p>
            <a:pPr eaLnBrk="1" hangingPunct="1"/>
            <a:r>
              <a:rPr lang="en-US" smtClean="0"/>
              <a:t>Build a new intersection table and move the key and foreign key values to the intersection table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39</a:t>
            </a:fld>
            <a:endParaRPr lang="en-US" smtClean="0"/>
          </a:p>
          <a:p>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US" sz="4000" dirty="0" smtClean="0"/>
              <a:t>System Maintenance in the SDLC</a:t>
            </a:r>
            <a:endParaRPr lang="en-US" sz="4000" dirty="0"/>
          </a:p>
        </p:txBody>
      </p:sp>
      <p:pic>
        <p:nvPicPr>
          <p:cNvPr id="6" name="Content Placeholder 5"/>
          <p:cNvPicPr>
            <a:picLocks noGrp="1" noChangeAspect="1"/>
          </p:cNvPicPr>
          <p:nvPr>
            <p:ph idx="1"/>
          </p:nvPr>
        </p:nvPicPr>
        <p:blipFill>
          <a:blip r:embed="rId3"/>
          <a:stretch>
            <a:fillRect/>
          </a:stretch>
        </p:blipFill>
        <p:spPr>
          <a:xfrm>
            <a:off x="3609654" y="1219200"/>
            <a:ext cx="5077146" cy="4906963"/>
          </a:xfrm>
          <a:prstGeom prst="rect">
            <a:avLst/>
          </a:prstGeom>
        </p:spPr>
      </p:pic>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a:t>
            </a:r>
            <a:r>
              <a:rPr lang="en-US" smtClean="0">
                <a:solidFill>
                  <a:srgbClr val="5F978D"/>
                </a:solidFill>
              </a:rPr>
              <a:t>© 2016 Pearson Education, Inc.</a:t>
            </a:r>
            <a:endParaRPr lang="en-US" dirty="0">
              <a:solidFill>
                <a:srgbClr val="5F978D"/>
              </a:solidFill>
            </a:endParaRPr>
          </a:p>
        </p:txBody>
      </p:sp>
      <p:sp>
        <p:nvSpPr>
          <p:cNvPr id="7" name="AutoShape 6"/>
          <p:cNvSpPr>
            <a:spLocks/>
          </p:cNvSpPr>
          <p:nvPr/>
        </p:nvSpPr>
        <p:spPr bwMode="auto">
          <a:xfrm>
            <a:off x="457200" y="4876800"/>
            <a:ext cx="2133600" cy="1249363"/>
          </a:xfrm>
          <a:prstGeom prst="borderCallout1">
            <a:avLst>
              <a:gd name="adj1" fmla="val 48993"/>
              <a:gd name="adj2" fmla="val 99775"/>
              <a:gd name="adj3" fmla="val 35810"/>
              <a:gd name="adj4" fmla="val 208137"/>
            </a:avLst>
          </a:prstGeom>
          <a:solidFill>
            <a:srgbClr val="99CCFF"/>
          </a:solidFill>
          <a:ln w="9525">
            <a:solidFill>
              <a:srgbClr val="000000"/>
            </a:solidFill>
            <a:miter lim="800000"/>
            <a:headEnd/>
            <a:tailEnd type="stealth" w="med" len="med"/>
          </a:ln>
        </p:spPr>
        <p:txBody>
          <a:bodyPr/>
          <a:lstStyle/>
          <a:p>
            <a:r>
              <a:rPr lang="en-US" sz="1200" dirty="0" smtClean="0">
                <a:ea typeface="Times New Roman" pitchFamily="18" charset="0"/>
              </a:rPr>
              <a:t>Database redesign is prompted during the </a:t>
            </a:r>
            <a:r>
              <a:rPr lang="en-US" sz="1200" b="1" dirty="0" smtClean="0">
                <a:ea typeface="Times New Roman" pitchFamily="18" charset="0"/>
              </a:rPr>
              <a:t>system maintenance</a:t>
            </a:r>
            <a:r>
              <a:rPr lang="en-US" sz="1200" dirty="0" smtClean="0">
                <a:ea typeface="Times New Roman" pitchFamily="18" charset="0"/>
              </a:rPr>
              <a:t> step of the SDLC, and which may start another iteration of the SDLC</a:t>
            </a:r>
            <a:endParaRPr lang="en-US" sz="1200" b="1" dirty="0">
              <a:ea typeface="Times New Roman" pitchFamily="18" charset="0"/>
            </a:endParaRPr>
          </a:p>
        </p:txBody>
      </p:sp>
      <p:sp>
        <p:nvSpPr>
          <p:cNvPr id="8" name="AutoShape 6"/>
          <p:cNvSpPr>
            <a:spLocks/>
          </p:cNvSpPr>
          <p:nvPr/>
        </p:nvSpPr>
        <p:spPr bwMode="auto">
          <a:xfrm>
            <a:off x="457200" y="1196657"/>
            <a:ext cx="2133600" cy="708343"/>
          </a:xfrm>
          <a:prstGeom prst="borderCallout1">
            <a:avLst>
              <a:gd name="adj1" fmla="val 48993"/>
              <a:gd name="adj2" fmla="val 99775"/>
              <a:gd name="adj3" fmla="val 53054"/>
              <a:gd name="adj4" fmla="val 143851"/>
            </a:avLst>
          </a:prstGeom>
          <a:solidFill>
            <a:srgbClr val="99CCFF"/>
          </a:solidFill>
          <a:ln w="9525">
            <a:solidFill>
              <a:srgbClr val="000000"/>
            </a:solidFill>
            <a:miter lim="800000"/>
            <a:headEnd/>
            <a:tailEnd type="stealth" w="med" len="med"/>
          </a:ln>
        </p:spPr>
        <p:txBody>
          <a:bodyPr/>
          <a:lstStyle/>
          <a:p>
            <a:r>
              <a:rPr lang="en-US" sz="1200" dirty="0" smtClean="0">
                <a:ea typeface="Times New Roman" pitchFamily="18" charset="0"/>
              </a:rPr>
              <a:t>The </a:t>
            </a:r>
            <a:r>
              <a:rPr lang="en-US" sz="1200" b="1" dirty="0" smtClean="0">
                <a:ea typeface="Times New Roman" pitchFamily="18" charset="0"/>
              </a:rPr>
              <a:t>systems development life cycle (SDLC)</a:t>
            </a:r>
            <a:r>
              <a:rPr lang="en-US" sz="1200" dirty="0" smtClean="0">
                <a:ea typeface="Times New Roman" pitchFamily="18" charset="0"/>
              </a:rPr>
              <a:t> as discussed in Appendix B</a:t>
            </a:r>
            <a:endParaRPr lang="en-US" sz="1200" dirty="0">
              <a:ea typeface="Times New Roman" pitchFamily="18" charset="0"/>
            </a:endParaRPr>
          </a:p>
        </p:txBody>
      </p:sp>
      <p:sp>
        <p:nvSpPr>
          <p:cNvPr id="3" name="Slide Number Placeholder 2"/>
          <p:cNvSpPr>
            <a:spLocks noGrp="1"/>
          </p:cNvSpPr>
          <p:nvPr>
            <p:ph type="sldNum" sz="quarter" idx="11"/>
          </p:nvPr>
        </p:nvSpPr>
        <p:spPr/>
        <p:txBody>
          <a:bodyPr/>
          <a:lstStyle/>
          <a:p>
            <a:r>
              <a:rPr lang="en-US" smtClean="0"/>
              <a:t>8-</a:t>
            </a:r>
            <a:fld id="{67E5CB67-EA94-4A43-A3F3-E97EE90F341D}" type="slidenum">
              <a:rPr lang="en-US" smtClean="0"/>
              <a:pPr/>
              <a:t>4</a:t>
            </a:fld>
            <a:endParaRPr lang="en-US" smtClean="0"/>
          </a:p>
          <a:p>
            <a:endParaRPr lang="en-US"/>
          </a:p>
        </p:txBody>
      </p:sp>
    </p:spTree>
    <p:extLst>
      <p:ext uri="{BB962C8B-B14F-4D97-AF65-F5344CB8AC3E}">
        <p14:creationId xmlns:p14="http://schemas.microsoft.com/office/powerpoint/2010/main" val="3695142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57200" y="1513523"/>
            <a:ext cx="8162571" cy="4277678"/>
          </a:xfrm>
          <a:prstGeom prst="rect">
            <a:avLst/>
          </a:prstGeom>
        </p:spPr>
      </p:pic>
      <p:sp>
        <p:nvSpPr>
          <p:cNvPr id="40962" name="Rectangle 6"/>
          <p:cNvSpPr>
            <a:spLocks noGrp="1" noChangeArrowheads="1"/>
          </p:cNvSpPr>
          <p:nvPr>
            <p:ph type="title"/>
          </p:nvPr>
        </p:nvSpPr>
        <p:spPr/>
        <p:txBody>
          <a:bodyPr/>
          <a:lstStyle/>
          <a:p>
            <a:pPr eaLnBrk="1" hangingPunct="1"/>
            <a:r>
              <a:rPr lang="en-US" sz="4000" smtClean="0"/>
              <a:t>Changing Maximum Cardinalities:</a:t>
            </a:r>
            <a:br>
              <a:rPr lang="en-US" sz="4000" smtClean="0"/>
            </a:br>
            <a:r>
              <a:rPr lang="en-US" sz="4000" smtClean="0"/>
              <a:t>1:N to N:M Example</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40</a:t>
            </a:fld>
            <a:endParaRPr lang="en-US" smtClean="0"/>
          </a:p>
          <a:p>
            <a:endParaRPr 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smtClean="0"/>
              <a:t>Reducing Cardinalities </a:t>
            </a:r>
          </a:p>
        </p:txBody>
      </p:sp>
      <p:sp>
        <p:nvSpPr>
          <p:cNvPr id="41987" name="Rectangle 3"/>
          <p:cNvSpPr>
            <a:spLocks noGrp="1" noChangeArrowheads="1"/>
          </p:cNvSpPr>
          <p:nvPr>
            <p:ph idx="1"/>
          </p:nvPr>
        </p:nvSpPr>
        <p:spPr/>
        <p:txBody>
          <a:bodyPr/>
          <a:lstStyle/>
          <a:p>
            <a:pPr eaLnBrk="1" hangingPunct="1"/>
            <a:r>
              <a:rPr lang="en-US" sz="2800" smtClean="0"/>
              <a:t>Reducing cardinalities may result in data loss.</a:t>
            </a:r>
          </a:p>
          <a:p>
            <a:pPr eaLnBrk="1" hangingPunct="1"/>
            <a:r>
              <a:rPr lang="en-US" sz="2800" smtClean="0"/>
              <a:t>Reducing N:M to 1:N:</a:t>
            </a:r>
          </a:p>
          <a:p>
            <a:pPr lvl="1" eaLnBrk="1" hangingPunct="1"/>
            <a:r>
              <a:rPr lang="en-US" sz="2400" smtClean="0"/>
              <a:t>Create a foreign key in the parent table and move one value from the intersection table into that foreign key.</a:t>
            </a:r>
          </a:p>
          <a:p>
            <a:pPr eaLnBrk="1" hangingPunct="1"/>
            <a:r>
              <a:rPr lang="en-US" sz="2800" smtClean="0"/>
              <a:t>Reducing 1:N to 1:1:</a:t>
            </a:r>
          </a:p>
          <a:p>
            <a:pPr lvl="1" eaLnBrk="1" hangingPunct="1"/>
            <a:r>
              <a:rPr lang="en-US" sz="2400" smtClean="0"/>
              <a:t>Remove any duplicates in the foreign key and then set a uniqueness constraint on that key.</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41</a:t>
            </a:fld>
            <a:endParaRPr lang="en-US" smtClean="0"/>
          </a:p>
          <a:p>
            <a:endParaRPr lang="en-US"/>
          </a:p>
        </p:txBody>
      </p:sp>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smtClean="0"/>
              <a:t>Adding and Deleting Relationships</a:t>
            </a:r>
          </a:p>
        </p:txBody>
      </p:sp>
      <p:sp>
        <p:nvSpPr>
          <p:cNvPr id="43011" name="Rectangle 3"/>
          <p:cNvSpPr>
            <a:spLocks noGrp="1" noChangeArrowheads="1"/>
          </p:cNvSpPr>
          <p:nvPr>
            <p:ph idx="1"/>
          </p:nvPr>
        </p:nvSpPr>
        <p:spPr/>
        <p:txBody>
          <a:bodyPr/>
          <a:lstStyle/>
          <a:p>
            <a:pPr eaLnBrk="1" hangingPunct="1"/>
            <a:r>
              <a:rPr lang="en-US" sz="2800" smtClean="0"/>
              <a:t>Adding new tables and relationships:</a:t>
            </a:r>
          </a:p>
          <a:p>
            <a:pPr lvl="1" eaLnBrk="1" hangingPunct="1"/>
            <a:r>
              <a:rPr lang="en-US" sz="2400" smtClean="0"/>
              <a:t>Add the tables and relationships using CREATE TABLE statements with FOREIGN KEY constraints.</a:t>
            </a:r>
          </a:p>
          <a:p>
            <a:pPr lvl="1" eaLnBrk="1" hangingPunct="1"/>
            <a:r>
              <a:rPr lang="en-US" sz="2400" smtClean="0"/>
              <a:t>If an existing table has a child relationship to the new table, add a FOREIGN KEY constraint using the existing table.</a:t>
            </a:r>
          </a:p>
          <a:p>
            <a:pPr eaLnBrk="1" hangingPunct="1"/>
            <a:r>
              <a:rPr lang="en-US" sz="2800" smtClean="0"/>
              <a:t>Deleting relationships and tables:</a:t>
            </a:r>
          </a:p>
          <a:p>
            <a:pPr lvl="1" eaLnBrk="1" hangingPunct="1"/>
            <a:r>
              <a:rPr lang="en-US" sz="2400" smtClean="0"/>
              <a:t>Drop the foreign key constraints and then drop the tables.</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42</a:t>
            </a:fld>
            <a:endParaRPr lang="en-US" smtClean="0"/>
          </a:p>
          <a:p>
            <a:endParaRPr lang="en-US"/>
          </a:p>
        </p:txBody>
      </p:sp>
    </p:spTree>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lang="en-US" smtClean="0"/>
              <a:t>Forward Engineering</a:t>
            </a:r>
          </a:p>
        </p:txBody>
      </p:sp>
      <p:sp>
        <p:nvSpPr>
          <p:cNvPr id="44035" name="Rectangle 3"/>
          <p:cNvSpPr>
            <a:spLocks noGrp="1" noChangeArrowheads="1"/>
          </p:cNvSpPr>
          <p:nvPr>
            <p:ph idx="1"/>
          </p:nvPr>
        </p:nvSpPr>
        <p:spPr/>
        <p:txBody>
          <a:bodyPr/>
          <a:lstStyle/>
          <a:p>
            <a:pPr eaLnBrk="1" hangingPunct="1">
              <a:lnSpc>
                <a:spcPct val="90000"/>
              </a:lnSpc>
              <a:buClr>
                <a:schemeClr val="tx1"/>
              </a:buClr>
            </a:pPr>
            <a:r>
              <a:rPr lang="en-US" sz="2800" b="1" smtClean="0">
                <a:solidFill>
                  <a:srgbClr val="0099CC"/>
                </a:solidFill>
              </a:rPr>
              <a:t>Forward engineering</a:t>
            </a:r>
            <a:r>
              <a:rPr lang="en-US" sz="2800" smtClean="0">
                <a:solidFill>
                  <a:srgbClr val="0099CC"/>
                </a:solidFill>
              </a:rPr>
              <a:t> </a:t>
            </a:r>
            <a:r>
              <a:rPr lang="en-US" sz="2800" smtClean="0"/>
              <a:t>is the process of applying data model changes to an existing database.</a:t>
            </a:r>
          </a:p>
          <a:p>
            <a:pPr eaLnBrk="1" hangingPunct="1">
              <a:lnSpc>
                <a:spcPct val="90000"/>
              </a:lnSpc>
            </a:pPr>
            <a:r>
              <a:rPr lang="en-US" sz="2800" smtClean="0"/>
              <a:t>Results of forward engineering should be tested before using it on an operational database.</a:t>
            </a:r>
          </a:p>
          <a:p>
            <a:pPr eaLnBrk="1" hangingPunct="1">
              <a:lnSpc>
                <a:spcPct val="90000"/>
              </a:lnSpc>
            </a:pPr>
            <a:r>
              <a:rPr lang="en-US" sz="2800" smtClean="0"/>
              <a:t>Some tools will show the SQL that will execute during the forward engineering process:</a:t>
            </a:r>
          </a:p>
          <a:p>
            <a:pPr lvl="1" eaLnBrk="1" hangingPunct="1">
              <a:lnSpc>
                <a:spcPct val="90000"/>
              </a:lnSpc>
            </a:pPr>
            <a:r>
              <a:rPr lang="en-US" sz="2400" smtClean="0"/>
              <a:t>If so, that SQL should be carefully reviewed.</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43</a:t>
            </a:fld>
            <a:endParaRPr lang="en-US" smtClean="0"/>
          </a:p>
          <a:p>
            <a:endParaRPr lang="en-US"/>
          </a:p>
        </p:txBody>
      </p:sp>
    </p:spTree>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3"/>
          <p:cNvSpPr>
            <a:spLocks noGrp="1" noChangeArrowheads="1"/>
          </p:cNvSpPr>
          <p:nvPr>
            <p:ph type="title"/>
          </p:nvPr>
        </p:nvSpPr>
        <p:spPr>
          <a:xfrm>
            <a:off x="0" y="0"/>
            <a:ext cx="9144000" cy="2514600"/>
          </a:xfrm>
        </p:spPr>
        <p:txBody>
          <a:bodyPr/>
          <a:lstStyle/>
          <a:p>
            <a:pPr eaLnBrk="1" hangingPunct="1"/>
            <a:r>
              <a:rPr lang="en-US" sz="3600" dirty="0" smtClean="0"/>
              <a:t/>
            </a:r>
            <a:br>
              <a:rPr lang="en-US" sz="3600" dirty="0" smtClean="0"/>
            </a:br>
            <a:r>
              <a:rPr lang="en-US" sz="3600" dirty="0" smtClean="0">
                <a:latin typeface="Calibri" panose="020F0502020204030204" pitchFamily="34" charset="0"/>
                <a:ea typeface="Calibri" panose="020F0502020204030204" pitchFamily="34" charset="0"/>
                <a:cs typeface="Calibri" panose="020F0502020204030204" pitchFamily="34" charset="0"/>
              </a:rPr>
              <a:t>David </a:t>
            </a:r>
            <a:r>
              <a:rPr lang="en-US" sz="3600" dirty="0" err="1" smtClean="0">
                <a:latin typeface="Calibri" panose="020F0502020204030204" pitchFamily="34" charset="0"/>
                <a:ea typeface="Calibri" panose="020F0502020204030204" pitchFamily="34" charset="0"/>
                <a:cs typeface="Calibri" panose="020F0502020204030204" pitchFamily="34" charset="0"/>
              </a:rPr>
              <a:t>Kroenke</a:t>
            </a:r>
            <a:r>
              <a:rPr lang="en-US" sz="3600" dirty="0" smtClean="0">
                <a:latin typeface="Calibri" panose="020F0502020204030204" pitchFamily="34" charset="0"/>
                <a:ea typeface="Calibri" panose="020F0502020204030204" pitchFamily="34" charset="0"/>
                <a:cs typeface="Calibri" panose="020F0502020204030204" pitchFamily="34" charset="0"/>
              </a:rPr>
              <a:t> and David Auer</a:t>
            </a:r>
            <a:r>
              <a:rPr lang="en-US" sz="3600" dirty="0" smtClean="0"/>
              <a:t/>
            </a:r>
            <a:br>
              <a:rPr lang="en-US" sz="3600" dirty="0" smtClean="0"/>
            </a:br>
            <a:r>
              <a:rPr lang="en-US" sz="4000" dirty="0" smtClean="0"/>
              <a:t> </a:t>
            </a:r>
            <a:r>
              <a:rPr lang="en-US" sz="4000" dirty="0" smtClean="0">
                <a:solidFill>
                  <a:schemeClr val="accent3"/>
                </a:solidFill>
                <a:latin typeface="Calibri" panose="020F0502020204030204" pitchFamily="34" charset="0"/>
                <a:ea typeface="Calibri" panose="020F0502020204030204" pitchFamily="34" charset="0"/>
                <a:cs typeface="Calibri" panose="020F0502020204030204" pitchFamily="34" charset="0"/>
              </a:rPr>
              <a:t>Database Processing</a:t>
            </a:r>
            <a:r>
              <a:rPr lang="en-US" sz="40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
            </a:r>
            <a:br>
              <a:rPr lang="en-US" sz="4000" dirty="0" smtClean="0">
                <a:solidFill>
                  <a:schemeClr val="tx1"/>
                </a:solidFill>
                <a:latin typeface="Calibri" panose="020F0502020204030204" pitchFamily="34" charset="0"/>
                <a:ea typeface="Calibri" panose="020F0502020204030204" pitchFamily="34" charset="0"/>
                <a:cs typeface="Calibri" panose="020F0502020204030204" pitchFamily="34" charset="0"/>
              </a:rPr>
            </a:br>
            <a:r>
              <a:rPr lang="en-US" sz="3200" dirty="0" smtClean="0">
                <a:solidFill>
                  <a:schemeClr val="bg2">
                    <a:lumMod val="40000"/>
                    <a:lumOff val="60000"/>
                  </a:schemeClr>
                </a:solidFill>
                <a:latin typeface="Calibri" panose="020F0502020204030204" pitchFamily="34" charset="0"/>
                <a:ea typeface="Calibri" panose="020F0502020204030204" pitchFamily="34" charset="0"/>
                <a:cs typeface="Calibri" panose="020F0502020204030204" pitchFamily="34" charset="0"/>
              </a:rPr>
              <a:t>Fundamentals, Design, and Implementation</a:t>
            </a:r>
            <a:r>
              <a:rPr lang="en-US" sz="3200" dirty="0" smtClean="0">
                <a:latin typeface="Calibri" panose="020F0502020204030204" pitchFamily="34" charset="0"/>
                <a:ea typeface="Calibri" panose="020F0502020204030204" pitchFamily="34" charset="0"/>
                <a:cs typeface="Calibri" panose="020F0502020204030204" pitchFamily="34" charset="0"/>
              </a:rPr>
              <a:t/>
            </a:r>
            <a:br>
              <a:rPr lang="en-US" sz="3200" dirty="0" smtClean="0">
                <a:latin typeface="Calibri" panose="020F0502020204030204" pitchFamily="34" charset="0"/>
                <a:ea typeface="Calibri" panose="020F0502020204030204" pitchFamily="34" charset="0"/>
                <a:cs typeface="Calibri" panose="020F0502020204030204" pitchFamily="34" charset="0"/>
              </a:rPr>
            </a:br>
            <a:r>
              <a:rPr lang="en-US" sz="3200" dirty="0" smtClean="0">
                <a:latin typeface="Calibri" panose="020F0502020204030204" pitchFamily="34" charset="0"/>
                <a:ea typeface="Calibri" panose="020F0502020204030204" pitchFamily="34" charset="0"/>
                <a:cs typeface="Calibri" panose="020F0502020204030204" pitchFamily="34" charset="0"/>
              </a:rPr>
              <a:t> (14th Edition) </a:t>
            </a:r>
            <a:r>
              <a:rPr lang="en-US" sz="3200" dirty="0" smtClean="0">
                <a:solidFill>
                  <a:srgbClr val="CCCCCC"/>
                </a:solidFill>
              </a:rPr>
              <a:t/>
            </a:r>
            <a:br>
              <a:rPr lang="en-US" sz="3200" dirty="0" smtClean="0">
                <a:solidFill>
                  <a:srgbClr val="CCCCCC"/>
                </a:solidFill>
              </a:rPr>
            </a:br>
            <a:endParaRPr lang="en-US" sz="3200" dirty="0" smtClean="0">
              <a:solidFill>
                <a:srgbClr val="CCCCCC"/>
              </a:solidFill>
            </a:endParaRPr>
          </a:p>
        </p:txBody>
      </p:sp>
      <p:sp>
        <p:nvSpPr>
          <p:cNvPr id="45059" name="Rectangle 4"/>
          <p:cNvSpPr>
            <a:spLocks noGrp="1" noChangeArrowheads="1"/>
          </p:cNvSpPr>
          <p:nvPr>
            <p:ph idx="1"/>
          </p:nvPr>
        </p:nvSpPr>
        <p:spPr>
          <a:xfrm>
            <a:off x="457200" y="3581400"/>
            <a:ext cx="8229600" cy="990600"/>
          </a:xfrm>
        </p:spPr>
        <p:txBody>
          <a:bodyPr/>
          <a:lstStyle/>
          <a:p>
            <a:pPr algn="ctr" eaLnBrk="1" hangingPunct="1">
              <a:lnSpc>
                <a:spcPct val="80000"/>
              </a:lnSpc>
              <a:buFontTx/>
              <a:buNone/>
            </a:pPr>
            <a:r>
              <a:rPr lang="en-US" b="1" dirty="0" smtClean="0">
                <a:solidFill>
                  <a:srgbClr val="7B7ABB"/>
                </a:solidFill>
                <a:latin typeface="Calibri" panose="020F0502020204030204" pitchFamily="34" charset="0"/>
                <a:ea typeface="Calibri" panose="020F0502020204030204" pitchFamily="34" charset="0"/>
                <a:cs typeface="Calibri" panose="020F0502020204030204" pitchFamily="34" charset="0"/>
              </a:rPr>
              <a:t>End of Presentation:</a:t>
            </a:r>
          </a:p>
          <a:p>
            <a:pPr algn="ctr" eaLnBrk="1" hangingPunct="1">
              <a:lnSpc>
                <a:spcPct val="80000"/>
              </a:lnSpc>
              <a:buFontTx/>
              <a:buNone/>
            </a:pPr>
            <a:r>
              <a:rPr lang="en-US" b="1" dirty="0" smtClean="0">
                <a:solidFill>
                  <a:srgbClr val="D57A15"/>
                </a:solidFill>
                <a:latin typeface="Calibri" panose="020F0502020204030204" pitchFamily="34" charset="0"/>
                <a:ea typeface="Calibri" panose="020F0502020204030204" pitchFamily="34" charset="0"/>
                <a:cs typeface="Calibri" panose="020F0502020204030204" pitchFamily="34" charset="0"/>
              </a:rPr>
              <a:t>Chapter Eight</a:t>
            </a:r>
          </a:p>
        </p:txBody>
      </p:sp>
      <p:cxnSp>
        <p:nvCxnSpPr>
          <p:cNvPr id="7" name="Straight Connector 6"/>
          <p:cNvCxnSpPr/>
          <p:nvPr/>
        </p:nvCxnSpPr>
        <p:spPr>
          <a:xfrm>
            <a:off x="0" y="2514600"/>
            <a:ext cx="9144000" cy="1588"/>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0" y="6170613"/>
            <a:ext cx="9144000" cy="1587"/>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44</a:t>
            </a:fld>
            <a:endParaRPr lang="en-US" smtClean="0"/>
          </a:p>
          <a:p>
            <a:endParaRPr lang="en-US"/>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Rectangle 6"/>
          <p:cNvSpPr txBox="1">
            <a:spLocks noGrp="1" noChangeArrowheads="1"/>
          </p:cNvSpPr>
          <p:nvPr/>
        </p:nvSpPr>
        <p:spPr bwMode="auto">
          <a:xfrm>
            <a:off x="6553200" y="6245225"/>
            <a:ext cx="2133600" cy="476250"/>
          </a:xfrm>
          <a:prstGeom prst="rect">
            <a:avLst/>
          </a:prstGeom>
          <a:noFill/>
          <a:ln>
            <a:miter lim="800000"/>
            <a:headEnd/>
            <a:tailEnd/>
          </a:ln>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algn="r">
              <a:defRPr/>
            </a:pPr>
            <a:endParaRPr lang="en-US" sz="1400" smtClean="0">
              <a:solidFill>
                <a:srgbClr val="000000"/>
              </a:solidFill>
              <a:effectLst>
                <a:outerShdw blurRad="38100" dist="38100" dir="2700000" algn="tl">
                  <a:srgbClr val="C0C0C0"/>
                </a:outerShdw>
              </a:effectLst>
              <a:cs typeface="Arial" charset="0"/>
            </a:endParaRPr>
          </a:p>
        </p:txBody>
      </p:sp>
      <p:pic>
        <p:nvPicPr>
          <p:cNvPr id="46084" name="Picture 3" descr="cid:3287383400_2177562"/>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066800" y="381000"/>
            <a:ext cx="7242175" cy="2363788"/>
          </a:xfrm>
          <a:prstGeom prst="rect">
            <a:avLst/>
          </a:prstGeom>
          <a:solidFill>
            <a:schemeClr val="hlink"/>
          </a:solidFill>
          <a:ln w="9525">
            <a:solidFill>
              <a:schemeClr val="bg1"/>
            </a:solidFill>
            <a:miter lim="800000"/>
            <a:headEnd/>
            <a:tailEnd/>
          </a:ln>
        </p:spPr>
      </p:pic>
      <p:sp>
        <p:nvSpPr>
          <p:cNvPr id="46085" name="Rectangle 4"/>
          <p:cNvSpPr>
            <a:spLocks noChangeArrowheads="1"/>
          </p:cNvSpPr>
          <p:nvPr/>
        </p:nvSpPr>
        <p:spPr bwMode="auto">
          <a:xfrm>
            <a:off x="685800" y="2895600"/>
            <a:ext cx="7589838"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sz="1600">
                <a:solidFill>
                  <a:srgbClr val="000000"/>
                </a:solidFill>
                <a:cs typeface="Times New Roman" panose="02020603050405020304" pitchFamily="18" charset="0"/>
              </a:rPr>
              <a:t>All rights reserved. No part of this publication may be reproduced, stored in a retrieval system, or transmitted, in any form or by any means, electronic, mechanical, photocopying, recording, or otherwise, without the prior written permission of the publisher. Printed in the United States of America.</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45</a:t>
            </a:fld>
            <a:endParaRPr lang="en-US" smtClean="0"/>
          </a:p>
          <a:p>
            <a:endParaRPr lang="en-US"/>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Table Showing Constraint Assumption Violation</a:t>
            </a:r>
            <a:endParaRPr lang="en-US" sz="2800" dirty="0"/>
          </a:p>
        </p:txBody>
      </p:sp>
      <p:sp>
        <p:nvSpPr>
          <p:cNvPr id="4" name="Footer Placeholder 3"/>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2"/>
          <a:stretch>
            <a:fillRect/>
          </a:stretch>
        </p:blipFill>
        <p:spPr>
          <a:xfrm>
            <a:off x="457201" y="1524000"/>
            <a:ext cx="8229600" cy="3601941"/>
          </a:xfrm>
          <a:prstGeom prst="rect">
            <a:avLst/>
          </a:prstGeom>
        </p:spPr>
      </p:pic>
      <p:sp>
        <p:nvSpPr>
          <p:cNvPr id="3" name="Slide Number Placeholder 2"/>
          <p:cNvSpPr>
            <a:spLocks noGrp="1"/>
          </p:cNvSpPr>
          <p:nvPr>
            <p:ph type="sldNum" sz="quarter" idx="11"/>
          </p:nvPr>
        </p:nvSpPr>
        <p:spPr/>
        <p:txBody>
          <a:bodyPr/>
          <a:lstStyle/>
          <a:p>
            <a:r>
              <a:rPr lang="en-US" smtClean="0"/>
              <a:t>8-</a:t>
            </a:r>
            <a:fld id="{67E5CB67-EA94-4A43-A3F3-E97EE90F341D}" type="slidenum">
              <a:rPr lang="en-US" smtClean="0"/>
              <a:pPr/>
              <a:t>5</a:t>
            </a:fld>
            <a:endParaRPr lang="en-US" smtClean="0"/>
          </a:p>
          <a:p>
            <a:endParaRPr lang="en-US"/>
          </a:p>
        </p:txBody>
      </p:sp>
    </p:spTree>
    <p:extLst>
      <p:ext uri="{BB962C8B-B14F-4D97-AF65-F5344CB8AC3E}">
        <p14:creationId xmlns:p14="http://schemas.microsoft.com/office/powerpoint/2010/main" val="17644676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smtClean="0"/>
              <a:t>Correlated Subqueries</a:t>
            </a:r>
          </a:p>
        </p:txBody>
      </p:sp>
      <p:sp>
        <p:nvSpPr>
          <p:cNvPr id="16387" name="Rectangle 3"/>
          <p:cNvSpPr>
            <a:spLocks noGrp="1" noChangeArrowheads="1"/>
          </p:cNvSpPr>
          <p:nvPr>
            <p:ph idx="1"/>
          </p:nvPr>
        </p:nvSpPr>
        <p:spPr/>
        <p:txBody>
          <a:bodyPr/>
          <a:lstStyle/>
          <a:p>
            <a:pPr eaLnBrk="1" hangingPunct="1"/>
            <a:r>
              <a:rPr lang="en-US" sz="2800" dirty="0" smtClean="0"/>
              <a:t>A </a:t>
            </a:r>
            <a:r>
              <a:rPr lang="en-US" sz="2800" b="1" dirty="0" smtClean="0">
                <a:solidFill>
                  <a:srgbClr val="0099CC"/>
                </a:solidFill>
              </a:rPr>
              <a:t>correlated subquery</a:t>
            </a:r>
            <a:r>
              <a:rPr lang="en-US" sz="2800" dirty="0" smtClean="0">
                <a:solidFill>
                  <a:srgbClr val="0099CC"/>
                </a:solidFill>
              </a:rPr>
              <a:t> </a:t>
            </a:r>
            <a:r>
              <a:rPr lang="en-US" sz="2800" dirty="0" smtClean="0"/>
              <a:t>looks similar to a regular subquery.</a:t>
            </a:r>
          </a:p>
          <a:p>
            <a:pPr eaLnBrk="1" hangingPunct="1"/>
            <a:r>
              <a:rPr lang="en-US" sz="2800" dirty="0" smtClean="0"/>
              <a:t>A regular subquery can be processed from the bottom up.</a:t>
            </a:r>
          </a:p>
          <a:p>
            <a:pPr eaLnBrk="1" hangingPunct="1"/>
            <a:r>
              <a:rPr lang="en-US" sz="2800" dirty="0" smtClean="0"/>
              <a:t>For a correlated subquery, the processing is </a:t>
            </a:r>
            <a:r>
              <a:rPr lang="en-US" sz="2800" i="1" dirty="0" smtClean="0">
                <a:solidFill>
                  <a:srgbClr val="0099CC"/>
                </a:solidFill>
              </a:rPr>
              <a:t>nested</a:t>
            </a:r>
            <a:r>
              <a:rPr lang="en-US" sz="2800" dirty="0" smtClean="0"/>
              <a:t>, i.e., a row from an upper query statement is used in comparison with rows in a lower-level query.</a:t>
            </a: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6</a:t>
            </a:fld>
            <a:endParaRPr lang="en-US" smtClean="0"/>
          </a:p>
          <a:p>
            <a:endParaRPr lang="en-US"/>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smtClean="0"/>
              <a:t>Non-Correlated Subquery</a:t>
            </a:r>
          </a:p>
        </p:txBody>
      </p:sp>
      <p:sp>
        <p:nvSpPr>
          <p:cNvPr id="17411" name="Rectangle 3"/>
          <p:cNvSpPr>
            <a:spLocks noGrp="1" noChangeArrowheads="1"/>
          </p:cNvSpPr>
          <p:nvPr>
            <p:ph idx="1"/>
          </p:nvPr>
        </p:nvSpPr>
        <p:spPr>
          <a:xfrm>
            <a:off x="457200" y="1600200"/>
            <a:ext cx="8229600" cy="4343400"/>
          </a:xfrm>
        </p:spPr>
        <p:txBody>
          <a:bodyPr/>
          <a:lstStyle/>
          <a:p>
            <a:pPr eaLnBrk="1" hangingPunct="1">
              <a:lnSpc>
                <a:spcPct val="80000"/>
              </a:lnSpc>
            </a:pPr>
            <a:r>
              <a:rPr lang="en-US" sz="2400" dirty="0" smtClean="0"/>
              <a:t>We used the following type of subquery in Chapter 2.</a:t>
            </a:r>
          </a:p>
          <a:p>
            <a:pPr eaLnBrk="1" hangingPunct="1">
              <a:lnSpc>
                <a:spcPct val="80000"/>
              </a:lnSpc>
            </a:pPr>
            <a:r>
              <a:rPr lang="en-US" sz="2400" dirty="0" smtClean="0"/>
              <a:t>It contains two separate tables in the levels of the query.</a:t>
            </a:r>
          </a:p>
          <a:p>
            <a:pPr lvl="1" eaLnBrk="1" hangingPunct="1">
              <a:lnSpc>
                <a:spcPct val="80000"/>
              </a:lnSpc>
            </a:pPr>
            <a:r>
              <a:rPr lang="en-US" sz="2000" dirty="0" smtClean="0"/>
              <a:t>ARTIST in the </a:t>
            </a:r>
            <a:r>
              <a:rPr lang="en-US" sz="2000" i="1" dirty="0" smtClean="0"/>
              <a:t>top level query</a:t>
            </a:r>
            <a:endParaRPr lang="en-US" sz="2000" dirty="0" smtClean="0"/>
          </a:p>
          <a:p>
            <a:pPr lvl="1" eaLnBrk="1" hangingPunct="1">
              <a:lnSpc>
                <a:spcPct val="80000"/>
              </a:lnSpc>
            </a:pPr>
            <a:r>
              <a:rPr lang="en-US" sz="2000" dirty="0" smtClean="0"/>
              <a:t>WORK in the </a:t>
            </a:r>
            <a:r>
              <a:rPr lang="en-US" sz="2000" i="1" dirty="0" smtClean="0"/>
              <a:t>subquery</a:t>
            </a:r>
            <a:endParaRPr lang="en-US" sz="2000" dirty="0" smtClean="0"/>
          </a:p>
          <a:p>
            <a:pPr marL="457200" lvl="1" indent="0" eaLnBrk="1" hangingPunct="1">
              <a:lnSpc>
                <a:spcPct val="80000"/>
              </a:lnSpc>
              <a:buNone/>
            </a:pPr>
            <a:endParaRPr lang="en-US" sz="2000" dirty="0" smtClean="0"/>
          </a:p>
          <a:p>
            <a:pPr eaLnBrk="1" hangingPunct="1">
              <a:lnSpc>
                <a:spcPct val="80000"/>
              </a:lnSpc>
              <a:buFontTx/>
              <a:buNone/>
            </a:pPr>
            <a:r>
              <a:rPr lang="en-US" sz="2400" b="1" dirty="0" smtClean="0">
                <a:solidFill>
                  <a:srgbClr val="0066FF"/>
                </a:solidFill>
                <a:latin typeface="Courier New" panose="02070309020205020404" pitchFamily="49" charset="0"/>
              </a:rPr>
              <a:t>  </a:t>
            </a:r>
            <a:endParaRPr lang="en-US" sz="2000" dirty="0" smtClean="0">
              <a:solidFill>
                <a:srgbClr val="0099CC"/>
              </a:solidFill>
            </a:endParaRPr>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990600" y="3276600"/>
            <a:ext cx="6979634" cy="2362200"/>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7</a:t>
            </a:fld>
            <a:endParaRPr lang="en-US" smtClean="0"/>
          </a:p>
          <a:p>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457200" y="274638"/>
            <a:ext cx="8229600" cy="1401762"/>
          </a:xfrm>
        </p:spPr>
        <p:txBody>
          <a:bodyPr/>
          <a:lstStyle/>
          <a:p>
            <a:pPr eaLnBrk="1" hangingPunct="1"/>
            <a:r>
              <a:rPr lang="en-US" sz="4000" dirty="0" smtClean="0"/>
              <a:t>Non-Correlated </a:t>
            </a:r>
            <a:r>
              <a:rPr lang="en-US" sz="4000" dirty="0" err="1" smtClean="0"/>
              <a:t>Subquery</a:t>
            </a:r>
            <a:r>
              <a:rPr lang="en-US" sz="4000" dirty="0" smtClean="0"/>
              <a:t> Results</a:t>
            </a:r>
          </a:p>
        </p:txBody>
      </p:sp>
      <p:sp>
        <p:nvSpPr>
          <p:cNvPr id="6" name="Footer Placeholder 5"/>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7" name="Picture 6"/>
          <p:cNvPicPr>
            <a:picLocks noChangeAspect="1"/>
          </p:cNvPicPr>
          <p:nvPr/>
        </p:nvPicPr>
        <p:blipFill>
          <a:blip r:embed="rId3"/>
          <a:stretch>
            <a:fillRect/>
          </a:stretch>
        </p:blipFill>
        <p:spPr>
          <a:xfrm>
            <a:off x="3043428" y="2057400"/>
            <a:ext cx="3057143" cy="761905"/>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8</a:t>
            </a:fld>
            <a:endParaRPr lang="en-US" smtClean="0"/>
          </a:p>
          <a:p>
            <a:endParaRPr lang="en-US"/>
          </a:p>
        </p:txBody>
      </p:sp>
    </p:spTree>
    <p:extLst>
      <p:ext uri="{BB962C8B-B14F-4D97-AF65-F5344CB8AC3E}">
        <p14:creationId xmlns:p14="http://schemas.microsoft.com/office/powerpoint/2010/main" val="40539346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dirty="0" smtClean="0"/>
              <a:t>Correlated Subquery</a:t>
            </a:r>
            <a:br>
              <a:rPr lang="en-US" dirty="0" smtClean="0"/>
            </a:br>
            <a:r>
              <a:rPr lang="en-US" sz="4000" dirty="0" smtClean="0"/>
              <a:t>to Find Row with the Same Title</a:t>
            </a:r>
          </a:p>
        </p:txBody>
      </p:sp>
      <p:sp>
        <p:nvSpPr>
          <p:cNvPr id="18435" name="Rectangle 3"/>
          <p:cNvSpPr>
            <a:spLocks noGrp="1" noChangeArrowheads="1"/>
          </p:cNvSpPr>
          <p:nvPr>
            <p:ph idx="1"/>
          </p:nvPr>
        </p:nvSpPr>
        <p:spPr/>
        <p:txBody>
          <a:bodyPr/>
          <a:lstStyle/>
          <a:p>
            <a:pPr eaLnBrk="1" hangingPunct="1">
              <a:lnSpc>
                <a:spcPct val="90000"/>
              </a:lnSpc>
            </a:pPr>
            <a:r>
              <a:rPr lang="en-US" sz="2400" dirty="0" smtClean="0"/>
              <a:t>The following is a correlated subquery.</a:t>
            </a:r>
          </a:p>
          <a:p>
            <a:pPr eaLnBrk="1" hangingPunct="1">
              <a:lnSpc>
                <a:spcPct val="90000"/>
              </a:lnSpc>
            </a:pPr>
            <a:r>
              <a:rPr lang="en-US" sz="2400" dirty="0" smtClean="0"/>
              <a:t>It contains the same tables in </a:t>
            </a:r>
            <a:r>
              <a:rPr lang="en-US" sz="2400" i="1" dirty="0" smtClean="0"/>
              <a:t>both</a:t>
            </a:r>
            <a:r>
              <a:rPr lang="en-US" sz="2400" dirty="0" smtClean="0"/>
              <a:t> levels of the query.</a:t>
            </a:r>
          </a:p>
          <a:p>
            <a:pPr lvl="1" eaLnBrk="1" hangingPunct="1">
              <a:lnSpc>
                <a:spcPct val="90000"/>
              </a:lnSpc>
            </a:pPr>
            <a:endParaRPr lang="en-US" sz="2000" dirty="0" smtClean="0"/>
          </a:p>
          <a:p>
            <a:pPr eaLnBrk="1" hangingPunct="1">
              <a:lnSpc>
                <a:spcPct val="90000"/>
              </a:lnSpc>
              <a:buFontTx/>
              <a:buNone/>
            </a:pPr>
            <a:r>
              <a:rPr lang="en-US" sz="2400" b="1" dirty="0" smtClean="0">
                <a:solidFill>
                  <a:srgbClr val="0066FF"/>
                </a:solidFill>
                <a:latin typeface="Courier New" panose="02070309020205020404" pitchFamily="49" charset="0"/>
              </a:rPr>
              <a:t>  </a:t>
            </a:r>
            <a:endParaRPr lang="en-US" sz="2000" dirty="0" smtClean="0"/>
          </a:p>
          <a:p>
            <a:pPr eaLnBrk="1" hangingPunct="1">
              <a:lnSpc>
                <a:spcPct val="90000"/>
              </a:lnSpc>
            </a:pPr>
            <a:endParaRPr lang="en-US" sz="2400" dirty="0" smtClean="0"/>
          </a:p>
        </p:txBody>
      </p:sp>
      <p:sp>
        <p:nvSpPr>
          <p:cNvPr id="5" name="Footer Placeholder 4"/>
          <p:cNvSpPr>
            <a:spLocks noGrp="1"/>
          </p:cNvSpPr>
          <p:nvPr>
            <p:ph type="ftr" sz="quarter" idx="10"/>
          </p:nvPr>
        </p:nvSpPr>
        <p:spPr/>
        <p:txBody>
          <a:bodyPr/>
          <a:lstStyle/>
          <a:p>
            <a:pPr>
              <a:defRPr/>
            </a:pPr>
            <a:r>
              <a:rPr lang="en-US" smtClean="0">
                <a:solidFill>
                  <a:srgbClr val="D57A15"/>
                </a:solidFill>
              </a:rPr>
              <a:t>KROENKE AND AUER - DATABASE PROCESSING, 14th Edition  © 2016 Pearson Education, Inc.</a:t>
            </a:r>
            <a:endParaRPr lang="en-US" dirty="0">
              <a:solidFill>
                <a:srgbClr val="5F978D"/>
              </a:solidFill>
            </a:endParaRPr>
          </a:p>
        </p:txBody>
      </p:sp>
      <p:pic>
        <p:nvPicPr>
          <p:cNvPr id="6" name="Picture 5"/>
          <p:cNvPicPr>
            <a:picLocks noChangeAspect="1"/>
          </p:cNvPicPr>
          <p:nvPr/>
        </p:nvPicPr>
        <p:blipFill>
          <a:blip r:embed="rId3"/>
          <a:stretch>
            <a:fillRect/>
          </a:stretch>
        </p:blipFill>
        <p:spPr>
          <a:xfrm>
            <a:off x="1124381" y="2590800"/>
            <a:ext cx="6895238" cy="2914286"/>
          </a:xfrm>
          <a:prstGeom prst="rect">
            <a:avLst/>
          </a:prstGeom>
        </p:spPr>
      </p:pic>
      <p:sp>
        <p:nvSpPr>
          <p:cNvPr id="2" name="Slide Number Placeholder 1"/>
          <p:cNvSpPr>
            <a:spLocks noGrp="1"/>
          </p:cNvSpPr>
          <p:nvPr>
            <p:ph type="sldNum" sz="quarter" idx="11"/>
          </p:nvPr>
        </p:nvSpPr>
        <p:spPr/>
        <p:txBody>
          <a:bodyPr/>
          <a:lstStyle/>
          <a:p>
            <a:r>
              <a:rPr lang="en-US" smtClean="0"/>
              <a:t>8-</a:t>
            </a:r>
            <a:fld id="{67E5CB67-EA94-4A43-A3F3-E97EE90F341D}" type="slidenum">
              <a:rPr lang="en-US" smtClean="0"/>
              <a:pPr/>
              <a:t>9</a:t>
            </a:fld>
            <a:endParaRPr lang="en-US" smtClean="0"/>
          </a:p>
          <a:p>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Theme-DBP-e14">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heme-DBP-e14" id="{2DB1581F-277E-4DD0-9555-0CB721DF1E43}" vid="{BD7BB1DD-D028-4CA2-882E-F621F47C445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Theme-DBP-e14</Template>
  <TotalTime>338</TotalTime>
  <Words>3129</Words>
  <Application>Microsoft Office PowerPoint</Application>
  <PresentationFormat>On-screen Show (4:3)</PresentationFormat>
  <Paragraphs>280</Paragraphs>
  <Slides>45</Slides>
  <Notes>43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Calibri</vt:lpstr>
      <vt:lpstr>Courier New</vt:lpstr>
      <vt:lpstr>Times New Roman</vt:lpstr>
      <vt:lpstr>Wingdings</vt:lpstr>
      <vt:lpstr>Theme-DBP-e14</vt:lpstr>
      <vt:lpstr> David M. Kroenke and David J. Auer Database Processing: Fundamentals, Design, and Implementation </vt:lpstr>
      <vt:lpstr>Chapter Objectives</vt:lpstr>
      <vt:lpstr>Need for Database Redesign</vt:lpstr>
      <vt:lpstr>System Maintenance in the SDLC</vt:lpstr>
      <vt:lpstr>Table Showing Constraint Assumption Violation</vt:lpstr>
      <vt:lpstr>Correlated Subqueries</vt:lpstr>
      <vt:lpstr>Non-Correlated Subquery</vt:lpstr>
      <vt:lpstr>Non-Correlated Subquery Results</vt:lpstr>
      <vt:lpstr>Correlated Subquery to Find Row with the Same Title</vt:lpstr>
      <vt:lpstr>Correlated Subquery Results</vt:lpstr>
      <vt:lpstr>The Difference Between Regular and Correlated Subqueries</vt:lpstr>
      <vt:lpstr>A Common Trap</vt:lpstr>
      <vt:lpstr>The Problem Table</vt:lpstr>
      <vt:lpstr>Checking Functional Dependencies</vt:lpstr>
      <vt:lpstr>Checking Functional Dependencies Results</vt:lpstr>
      <vt:lpstr>SQL EXISTS and NOT EXISTS Comparison Operators I</vt:lpstr>
      <vt:lpstr>SQL EXISTS and NOT EXISTS Comparison Operators II</vt:lpstr>
      <vt:lpstr>Checking Functional Dependencies</vt:lpstr>
      <vt:lpstr>Double NOT EXISTS</vt:lpstr>
      <vt:lpstr>Double NOT EXISTS Results</vt:lpstr>
      <vt:lpstr>Database Redesign</vt:lpstr>
      <vt:lpstr>Reverse Engineering (RE)</vt:lpstr>
      <vt:lpstr>Reverse Engineered Data Model</vt:lpstr>
      <vt:lpstr>Dependency Graphs</vt:lpstr>
      <vt:lpstr>Composite Dependency Graph [Incomplete]</vt:lpstr>
      <vt:lpstr>Database Backup and Test Databases</vt:lpstr>
      <vt:lpstr>Database Redesign Changes</vt:lpstr>
      <vt:lpstr>Changing Table Names</vt:lpstr>
      <vt:lpstr>Adding Columns I</vt:lpstr>
      <vt:lpstr>Adding Columns II</vt:lpstr>
      <vt:lpstr>Adding Columns III</vt:lpstr>
      <vt:lpstr>Dropping Columns </vt:lpstr>
      <vt:lpstr>Changing Data Type or Constraints</vt:lpstr>
      <vt:lpstr>Changing Data Type or Constraints</vt:lpstr>
      <vt:lpstr>Adding and Dropping Constraints</vt:lpstr>
      <vt:lpstr>Changing Minimum Cardinalities</vt:lpstr>
      <vt:lpstr>Changing Maximum Cardinalities: 1:1 to 1:N</vt:lpstr>
      <vt:lpstr>Changing Maximum Cardinalities: 1:1 to 1:N Example</vt:lpstr>
      <vt:lpstr>Changing Maximum Cardinalities: 1:N to N:M</vt:lpstr>
      <vt:lpstr>Changing Maximum Cardinalities: 1:N to N:M Example</vt:lpstr>
      <vt:lpstr>Reducing Cardinalities </vt:lpstr>
      <vt:lpstr>Adding and Deleting Relationships</vt:lpstr>
      <vt:lpstr>Forward Engineering</vt:lpstr>
      <vt:lpstr> David Kroenke and David Auer  Database Processing Fundamentals, Design, and Implementation  (14th Edition)  </vt:lpstr>
      <vt:lpstr>PowerPoint Presentation</vt:lpstr>
    </vt:vector>
  </TitlesOfParts>
  <Company>Western Washington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Kroenke-Auer-DBP-e14-PPT-Chapter-08</dc:title>
  <dc:creator>David J. Auer</dc:creator>
  <cp:lastModifiedBy>Kim Norbuta</cp:lastModifiedBy>
  <cp:revision>74</cp:revision>
  <dcterms:created xsi:type="dcterms:W3CDTF">2005-01-24T23:48:45Z</dcterms:created>
  <dcterms:modified xsi:type="dcterms:W3CDTF">2015-09-14T14:26:27Z</dcterms:modified>
</cp:coreProperties>
</file>